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1430000" cy="9144000"/>
  <p:notesSz cx="11430000" cy="9144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96B7F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E0D6DE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96B7F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E0D6DE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96B7F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96B7F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11430000" cy="21437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7375" y="454025"/>
            <a:ext cx="1025525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96B7F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7375" y="3155314"/>
            <a:ext cx="5963284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E0D6DE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hyperlink" Target="https://gamma.app/?utm_source=made-with-gamma" TargetMode="External"/><Relationship Id="rId6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49" cy="6438900"/>
            </a:xfrm>
            <a:prstGeom prst="rect">
              <a:avLst/>
            </a:prstGeom>
          </p:spPr>
        </p:pic>
        <p:pic>
          <p:nvPicPr>
            <p:cNvPr id="4" name="object 4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7375" y="1806575"/>
            <a:ext cx="4455795" cy="11112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dirty="0" spc="95"/>
              <a:t>Customer</a:t>
            </a:r>
            <a:r>
              <a:rPr dirty="0" spc="-420"/>
              <a:t> </a:t>
            </a:r>
            <a:r>
              <a:rPr dirty="0" spc="125"/>
              <a:t>Shopping </a:t>
            </a:r>
            <a:r>
              <a:rPr dirty="0"/>
              <a:t>Behavior</a:t>
            </a:r>
            <a:r>
              <a:rPr dirty="0" spc="-145"/>
              <a:t> </a:t>
            </a:r>
            <a:r>
              <a:rPr dirty="0" spc="50"/>
              <a:t>Analysis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114"/>
              </a:spcBef>
            </a:pPr>
            <a:r>
              <a:rPr dirty="0" spc="-40"/>
              <a:t>This</a:t>
            </a:r>
            <a:r>
              <a:rPr dirty="0" spc="-125"/>
              <a:t> </a:t>
            </a:r>
            <a:r>
              <a:rPr dirty="0" spc="-50"/>
              <a:t>project</a:t>
            </a:r>
            <a:r>
              <a:rPr dirty="0" spc="-125"/>
              <a:t> </a:t>
            </a:r>
            <a:r>
              <a:rPr dirty="0" spc="-75"/>
              <a:t>analyzes</a:t>
            </a:r>
            <a:r>
              <a:rPr dirty="0" spc="-125"/>
              <a:t> </a:t>
            </a:r>
            <a:r>
              <a:rPr dirty="0" spc="-55"/>
              <a:t>customer</a:t>
            </a:r>
            <a:r>
              <a:rPr dirty="0" spc="-125"/>
              <a:t> </a:t>
            </a:r>
            <a:r>
              <a:rPr dirty="0" spc="-40"/>
              <a:t>shopping</a:t>
            </a:r>
            <a:r>
              <a:rPr dirty="0" spc="-125"/>
              <a:t> </a:t>
            </a:r>
            <a:r>
              <a:rPr dirty="0" spc="-50"/>
              <a:t>behavior</a:t>
            </a:r>
            <a:r>
              <a:rPr dirty="0" spc="-120"/>
              <a:t> </a:t>
            </a:r>
            <a:r>
              <a:rPr dirty="0" spc="-50"/>
              <a:t>using</a:t>
            </a:r>
            <a:r>
              <a:rPr dirty="0" spc="-125"/>
              <a:t> </a:t>
            </a:r>
            <a:r>
              <a:rPr dirty="0" spc="-10"/>
              <a:t>transactional </a:t>
            </a:r>
            <a:r>
              <a:rPr dirty="0" spc="-65"/>
              <a:t>data</a:t>
            </a:r>
            <a:r>
              <a:rPr dirty="0" spc="-140"/>
              <a:t> </a:t>
            </a:r>
            <a:r>
              <a:rPr dirty="0" spc="-50"/>
              <a:t>from</a:t>
            </a:r>
            <a:r>
              <a:rPr dirty="0" spc="-135"/>
              <a:t> </a:t>
            </a:r>
            <a:r>
              <a:rPr dirty="0" spc="-125"/>
              <a:t>3,900</a:t>
            </a:r>
            <a:r>
              <a:rPr dirty="0" spc="-135"/>
              <a:t> </a:t>
            </a:r>
            <a:r>
              <a:rPr dirty="0" spc="-55"/>
              <a:t>purchases</a:t>
            </a:r>
            <a:r>
              <a:rPr dirty="0" spc="-135"/>
              <a:t> </a:t>
            </a:r>
            <a:r>
              <a:rPr dirty="0" spc="-60"/>
              <a:t>across</a:t>
            </a:r>
            <a:r>
              <a:rPr dirty="0" spc="-135"/>
              <a:t> </a:t>
            </a:r>
            <a:r>
              <a:rPr dirty="0" spc="-65"/>
              <a:t>various</a:t>
            </a:r>
            <a:r>
              <a:rPr dirty="0" spc="-135"/>
              <a:t> </a:t>
            </a:r>
            <a:r>
              <a:rPr dirty="0" spc="-35"/>
              <a:t>product</a:t>
            </a:r>
            <a:r>
              <a:rPr dirty="0" spc="-135"/>
              <a:t> </a:t>
            </a:r>
            <a:r>
              <a:rPr dirty="0" spc="-65"/>
              <a:t>categories.</a:t>
            </a:r>
            <a:r>
              <a:rPr dirty="0" spc="-135"/>
              <a:t> </a:t>
            </a:r>
            <a:r>
              <a:rPr dirty="0" spc="-50"/>
              <a:t>The</a:t>
            </a:r>
            <a:r>
              <a:rPr dirty="0" spc="-135"/>
              <a:t> </a:t>
            </a:r>
            <a:r>
              <a:rPr dirty="0" spc="-55"/>
              <a:t>goal</a:t>
            </a:r>
            <a:r>
              <a:rPr dirty="0" spc="-135"/>
              <a:t> </a:t>
            </a:r>
            <a:r>
              <a:rPr dirty="0" spc="-45"/>
              <a:t>is</a:t>
            </a:r>
            <a:r>
              <a:rPr dirty="0" spc="-135"/>
              <a:t> </a:t>
            </a:r>
            <a:r>
              <a:rPr dirty="0" spc="-25"/>
              <a:t>to </a:t>
            </a:r>
            <a:r>
              <a:rPr dirty="0" spc="-60"/>
              <a:t>uncover</a:t>
            </a:r>
            <a:r>
              <a:rPr dirty="0" spc="-114"/>
              <a:t> </a:t>
            </a:r>
            <a:r>
              <a:rPr dirty="0" spc="-55"/>
              <a:t>insights</a:t>
            </a:r>
            <a:r>
              <a:rPr dirty="0" spc="-114"/>
              <a:t> </a:t>
            </a:r>
            <a:r>
              <a:rPr dirty="0" spc="-35"/>
              <a:t>into</a:t>
            </a:r>
            <a:r>
              <a:rPr dirty="0" spc="-110"/>
              <a:t> </a:t>
            </a:r>
            <a:r>
              <a:rPr dirty="0" spc="-45"/>
              <a:t>spending</a:t>
            </a:r>
            <a:r>
              <a:rPr dirty="0" spc="-114"/>
              <a:t> </a:t>
            </a:r>
            <a:r>
              <a:rPr dirty="0" spc="-75"/>
              <a:t>patterns,</a:t>
            </a:r>
            <a:r>
              <a:rPr dirty="0" spc="-110"/>
              <a:t> </a:t>
            </a:r>
            <a:r>
              <a:rPr dirty="0" spc="-55"/>
              <a:t>customer</a:t>
            </a:r>
            <a:r>
              <a:rPr dirty="0" spc="-114"/>
              <a:t> </a:t>
            </a:r>
            <a:r>
              <a:rPr dirty="0" spc="-75"/>
              <a:t>segments,</a:t>
            </a:r>
            <a:r>
              <a:rPr dirty="0" spc="-114"/>
              <a:t> </a:t>
            </a:r>
            <a:r>
              <a:rPr dirty="0" spc="-10"/>
              <a:t>product </a:t>
            </a:r>
            <a:r>
              <a:rPr dirty="0" spc="-65"/>
              <a:t>preferences,</a:t>
            </a:r>
            <a:r>
              <a:rPr dirty="0" spc="-125"/>
              <a:t> </a:t>
            </a:r>
            <a:r>
              <a:rPr dirty="0" spc="-40"/>
              <a:t>and</a:t>
            </a:r>
            <a:r>
              <a:rPr dirty="0" spc="-120"/>
              <a:t> </a:t>
            </a:r>
            <a:r>
              <a:rPr dirty="0" spc="-40"/>
              <a:t>subscription</a:t>
            </a:r>
            <a:r>
              <a:rPr dirty="0" spc="-125"/>
              <a:t> </a:t>
            </a:r>
            <a:r>
              <a:rPr dirty="0" spc="-50"/>
              <a:t>behavior</a:t>
            </a:r>
            <a:r>
              <a:rPr dirty="0" spc="-120"/>
              <a:t> </a:t>
            </a:r>
            <a:r>
              <a:rPr dirty="0" spc="-40"/>
              <a:t>to</a:t>
            </a:r>
            <a:r>
              <a:rPr dirty="0" spc="-125"/>
              <a:t> </a:t>
            </a:r>
            <a:r>
              <a:rPr dirty="0" spc="-45"/>
              <a:t>guide</a:t>
            </a:r>
            <a:r>
              <a:rPr dirty="0" spc="-120"/>
              <a:t> </a:t>
            </a:r>
            <a:r>
              <a:rPr dirty="0" spc="-70"/>
              <a:t>strategic</a:t>
            </a:r>
            <a:r>
              <a:rPr dirty="0" spc="-125"/>
              <a:t> </a:t>
            </a:r>
            <a:r>
              <a:rPr dirty="0" spc="-10"/>
              <a:t>business decisions.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55"/>
              <a:t>Business</a:t>
            </a:r>
            <a:r>
              <a:rPr dirty="0" spc="-430"/>
              <a:t> </a:t>
            </a:r>
            <a:r>
              <a:rPr dirty="0" spc="85"/>
              <a:t>Recommendations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666750" y="1386712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12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E0D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666750" y="2367787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12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E0D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66750" y="3358388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12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E0D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666750" y="4348988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12"/>
                </a:lnTo>
                <a:lnTo>
                  <a:pt x="136926" y="12979"/>
                </a:lnTo>
                <a:lnTo>
                  <a:pt x="225856" y="101904"/>
                </a:lnTo>
                <a:lnTo>
                  <a:pt x="4132" y="101904"/>
                </a:lnTo>
                <a:lnTo>
                  <a:pt x="0" y="106045"/>
                </a:lnTo>
                <a:lnTo>
                  <a:pt x="0" y="116141"/>
                </a:lnTo>
                <a:lnTo>
                  <a:pt x="4132" y="120281"/>
                </a:lnTo>
                <a:lnTo>
                  <a:pt x="225856" y="120281"/>
                </a:lnTo>
                <a:lnTo>
                  <a:pt x="136926" y="209207"/>
                </a:lnTo>
                <a:lnTo>
                  <a:pt x="136926" y="215061"/>
                </a:lnTo>
                <a:lnTo>
                  <a:pt x="144045" y="222186"/>
                </a:lnTo>
                <a:lnTo>
                  <a:pt x="149899" y="222186"/>
                </a:lnTo>
                <a:lnTo>
                  <a:pt x="258062" y="114020"/>
                </a:lnTo>
                <a:lnTo>
                  <a:pt x="258062" y="108165"/>
                </a:lnTo>
                <a:lnTo>
                  <a:pt x="149899" y="0"/>
                </a:lnTo>
                <a:close/>
              </a:path>
            </a:pathLst>
          </a:custGeom>
          <a:solidFill>
            <a:srgbClr val="E0D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66750" y="5339586"/>
            <a:ext cx="258445" cy="222250"/>
          </a:xfrm>
          <a:custGeom>
            <a:avLst/>
            <a:gdLst/>
            <a:ahLst/>
            <a:cxnLst/>
            <a:rect l="l" t="t" r="r" b="b"/>
            <a:pathLst>
              <a:path w="258444" h="222250">
                <a:moveTo>
                  <a:pt x="149899" y="0"/>
                </a:moveTo>
                <a:lnTo>
                  <a:pt x="144045" y="0"/>
                </a:lnTo>
                <a:lnTo>
                  <a:pt x="136926" y="7119"/>
                </a:lnTo>
                <a:lnTo>
                  <a:pt x="136926" y="12978"/>
                </a:lnTo>
                <a:lnTo>
                  <a:pt x="225856" y="101907"/>
                </a:lnTo>
                <a:lnTo>
                  <a:pt x="4132" y="101907"/>
                </a:lnTo>
                <a:lnTo>
                  <a:pt x="0" y="106039"/>
                </a:lnTo>
                <a:lnTo>
                  <a:pt x="0" y="116145"/>
                </a:lnTo>
                <a:lnTo>
                  <a:pt x="4132" y="120277"/>
                </a:lnTo>
                <a:lnTo>
                  <a:pt x="225856" y="120277"/>
                </a:lnTo>
                <a:lnTo>
                  <a:pt x="136926" y="209208"/>
                </a:lnTo>
                <a:lnTo>
                  <a:pt x="136926" y="215066"/>
                </a:lnTo>
                <a:lnTo>
                  <a:pt x="144045" y="222185"/>
                </a:lnTo>
                <a:lnTo>
                  <a:pt x="149899" y="222185"/>
                </a:lnTo>
                <a:lnTo>
                  <a:pt x="258062" y="114021"/>
                </a:lnTo>
                <a:lnTo>
                  <a:pt x="258062" y="108163"/>
                </a:lnTo>
                <a:lnTo>
                  <a:pt x="149899" y="0"/>
                </a:lnTo>
                <a:close/>
              </a:path>
            </a:pathLst>
          </a:custGeom>
          <a:solidFill>
            <a:srgbClr val="E0D6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144587" y="1335087"/>
            <a:ext cx="7264400" cy="46081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5">
                <a:solidFill>
                  <a:srgbClr val="E0D6DE"/>
                </a:solidFill>
                <a:latin typeface="Verdana"/>
                <a:cs typeface="Verdana"/>
              </a:rPr>
              <a:t>Boost</a:t>
            </a:r>
            <a:r>
              <a:rPr dirty="0" sz="1650" spc="-1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Subscriptions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Promote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exclusive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benefits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for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subscribers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to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increase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sign-</a:t>
            </a:r>
            <a:r>
              <a:rPr dirty="0" sz="1350" spc="-20">
                <a:solidFill>
                  <a:srgbClr val="E0D6DE"/>
                </a:solidFill>
                <a:latin typeface="Verdana"/>
                <a:cs typeface="Verdana"/>
              </a:rPr>
              <a:t>ups.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Customer</a:t>
            </a:r>
            <a:r>
              <a:rPr dirty="0" sz="16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Loyalty</a:t>
            </a:r>
            <a:r>
              <a:rPr dirty="0" sz="16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-10">
                <a:solidFill>
                  <a:srgbClr val="E0D6DE"/>
                </a:solidFill>
                <a:latin typeface="Verdana"/>
                <a:cs typeface="Verdana"/>
              </a:rPr>
              <a:t>Programs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Reward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repeat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buyers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to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foster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loyalty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E0D6DE"/>
                </a:solidFill>
                <a:latin typeface="Verdana"/>
                <a:cs typeface="Verdana"/>
              </a:rPr>
              <a:t>move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them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into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>
                <a:solidFill>
                  <a:srgbClr val="E0D6DE"/>
                </a:solidFill>
                <a:latin typeface="Verdana"/>
                <a:cs typeface="Verdana"/>
              </a:rPr>
              <a:t>&lt;Loyal=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segment.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Review</a:t>
            </a:r>
            <a:r>
              <a:rPr dirty="0" sz="1650" spc="-5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0">
                <a:solidFill>
                  <a:srgbClr val="E0D6DE"/>
                </a:solidFill>
                <a:latin typeface="Verdana"/>
                <a:cs typeface="Verdana"/>
              </a:rPr>
              <a:t>Discount</a:t>
            </a:r>
            <a:r>
              <a:rPr dirty="0" sz="1650" spc="-5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0">
                <a:solidFill>
                  <a:srgbClr val="E0D6DE"/>
                </a:solidFill>
                <a:latin typeface="Verdana"/>
                <a:cs typeface="Verdana"/>
              </a:rPr>
              <a:t>Policy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Balance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sales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boosts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with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margin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control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to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optimize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profitability.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650" spc="80">
                <a:solidFill>
                  <a:srgbClr val="E0D6DE"/>
                </a:solidFill>
                <a:latin typeface="Verdana"/>
                <a:cs typeface="Verdana"/>
              </a:rPr>
              <a:t>Product</a:t>
            </a:r>
            <a:r>
              <a:rPr dirty="0" sz="1650" spc="-1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Positioning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Highlight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top-</a:t>
            </a:r>
            <a:r>
              <a:rPr dirty="0" sz="1350" spc="-75">
                <a:solidFill>
                  <a:srgbClr val="E0D6DE"/>
                </a:solidFill>
                <a:latin typeface="Verdana"/>
                <a:cs typeface="Verdana"/>
              </a:rPr>
              <a:t>rated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best-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selling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in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marketing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campaigns.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235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Targeted</a:t>
            </a:r>
            <a:r>
              <a:rPr dirty="0" sz="1650" spc="11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45">
                <a:solidFill>
                  <a:srgbClr val="E0D6DE"/>
                </a:solidFill>
                <a:latin typeface="Verdana"/>
                <a:cs typeface="Verdana"/>
              </a:rPr>
              <a:t>Marketing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Focus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efforts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on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high-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revenue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age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groups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express-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shipping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users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for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maximum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impact.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9" name="object 9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1430000" cy="8772525"/>
          </a:xfrm>
          <a:custGeom>
            <a:avLst/>
            <a:gdLst/>
            <a:ahLst/>
            <a:cxnLst/>
            <a:rect l="l" t="t" r="r" b="b"/>
            <a:pathLst>
              <a:path w="11430000" h="8772525">
                <a:moveTo>
                  <a:pt x="11430000" y="0"/>
                </a:moveTo>
                <a:lnTo>
                  <a:pt x="0" y="0"/>
                </a:lnTo>
                <a:lnTo>
                  <a:pt x="0" y="8772525"/>
                </a:lnTo>
                <a:lnTo>
                  <a:pt x="11430000" y="87725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5"/>
              <a:t>Dataset</a:t>
            </a:r>
            <a:r>
              <a:rPr dirty="0" spc="-425"/>
              <a:t> </a:t>
            </a:r>
            <a:r>
              <a:rPr dirty="0" spc="-10"/>
              <a:t>Summary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81200"/>
            <a:ext cx="66675" cy="6667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590800"/>
            <a:ext cx="66675" cy="6667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3200400"/>
            <a:ext cx="66675" cy="6667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87375" y="1411287"/>
            <a:ext cx="4714875" cy="2217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Key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-10">
                <a:solidFill>
                  <a:srgbClr val="96B7FF"/>
                </a:solidFill>
                <a:latin typeface="Verdana"/>
                <a:cs typeface="Verdana"/>
              </a:rPr>
              <a:t>Features</a:t>
            </a:r>
            <a:endParaRPr sz="1650">
              <a:latin typeface="Verdana"/>
              <a:cs typeface="Verdana"/>
            </a:endParaRPr>
          </a:p>
          <a:p>
            <a:pPr marL="286385" marR="588645">
              <a:lnSpc>
                <a:spcPct val="134300"/>
              </a:lnSpc>
              <a:spcBef>
                <a:spcPts val="1290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Customer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demographics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14">
                <a:solidFill>
                  <a:srgbClr val="E0D6DE"/>
                </a:solidFill>
                <a:latin typeface="Verdana"/>
                <a:cs typeface="Verdana"/>
              </a:rPr>
              <a:t>(Age,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Gender,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Location,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Subscription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Status)</a:t>
            </a:r>
            <a:endParaRPr sz="1350">
              <a:latin typeface="Verdana"/>
              <a:cs typeface="Verdana"/>
            </a:endParaRPr>
          </a:p>
          <a:p>
            <a:pPr marL="286385" marR="5080">
              <a:lnSpc>
                <a:spcPct val="134300"/>
              </a:lnSpc>
              <a:spcBef>
                <a:spcPts val="45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Purchase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details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(Item,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Category,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Amount,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Season,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Size,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Color)</a:t>
            </a:r>
            <a:endParaRPr sz="1350">
              <a:latin typeface="Verdana"/>
              <a:cs typeface="Verdana"/>
            </a:endParaRPr>
          </a:p>
          <a:p>
            <a:pPr marL="286385" marR="190500">
              <a:lnSpc>
                <a:spcPct val="134300"/>
              </a:lnSpc>
              <a:spcBef>
                <a:spcPts val="45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Shopping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behavior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E0D6DE"/>
                </a:solidFill>
                <a:latin typeface="Verdana"/>
                <a:cs typeface="Verdana"/>
              </a:rPr>
              <a:t>(Discount,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Promo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Code,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Previous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Purchases,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Frequency,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Review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Rating,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Shipping</a:t>
            </a:r>
            <a:r>
              <a:rPr dirty="0" sz="1350" spc="-10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Type)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20930" y="1411287"/>
            <a:ext cx="3204210" cy="1579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Dataset</a:t>
            </a:r>
            <a:r>
              <a:rPr dirty="0" sz="1650" spc="40">
                <a:solidFill>
                  <a:srgbClr val="96B7FF"/>
                </a:solidFill>
                <a:latin typeface="Verdana"/>
                <a:cs typeface="Verdana"/>
              </a:rPr>
              <a:t> Overview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1350" spc="-100">
                <a:solidFill>
                  <a:srgbClr val="E0D6DE"/>
                </a:solidFill>
                <a:latin typeface="Verdana"/>
                <a:cs typeface="Verdana"/>
              </a:rPr>
              <a:t>Rows: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3,900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Columns: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18</a:t>
            </a:r>
            <a:endParaRPr sz="1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Missing</a:t>
            </a:r>
            <a:r>
              <a:rPr dirty="0" sz="1350" spc="-14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Data: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37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values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in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Review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Rating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5" y="3200400"/>
            <a:ext cx="4905374" cy="4905372"/>
          </a:xfrm>
          <a:prstGeom prst="rect">
            <a:avLst/>
          </a:prstGeom>
        </p:spPr>
      </p:pic>
      <p:pic>
        <p:nvPicPr>
          <p:cNvPr id="10" name="object 10" descr="">
            <a:hlinkClick r:id="rId4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80244" y="8260842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1430000" cy="7448550"/>
          </a:xfrm>
          <a:custGeom>
            <a:avLst/>
            <a:gdLst/>
            <a:ahLst/>
            <a:cxnLst/>
            <a:rect l="l" t="t" r="r" b="b"/>
            <a:pathLst>
              <a:path w="11430000" h="7448550">
                <a:moveTo>
                  <a:pt x="11430000" y="0"/>
                </a:moveTo>
                <a:lnTo>
                  <a:pt x="0" y="0"/>
                </a:lnTo>
                <a:lnTo>
                  <a:pt x="0" y="7448550"/>
                </a:lnTo>
                <a:lnTo>
                  <a:pt x="11430000" y="74485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143750" y="507"/>
            <a:ext cx="4286250" cy="7448550"/>
            <a:chOff x="7143750" y="507"/>
            <a:chExt cx="4286250" cy="74485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507"/>
              <a:ext cx="4286249" cy="7448550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6941057"/>
              <a:ext cx="1754504" cy="419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375" y="444500"/>
            <a:ext cx="5591175" cy="107315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 spc="45"/>
              <a:t>Exploratory</a:t>
            </a:r>
            <a:r>
              <a:rPr dirty="0" spc="-400"/>
              <a:t> </a:t>
            </a:r>
            <a:r>
              <a:rPr dirty="0"/>
              <a:t>Data</a:t>
            </a:r>
            <a:r>
              <a:rPr dirty="0" spc="-400"/>
              <a:t> </a:t>
            </a:r>
            <a:r>
              <a:rPr dirty="0" spc="50"/>
              <a:t>Analysis </a:t>
            </a:r>
            <a:r>
              <a:rPr dirty="0" spc="120"/>
              <a:t>with</a:t>
            </a:r>
            <a:r>
              <a:rPr dirty="0" spc="-415"/>
              <a:t> </a:t>
            </a:r>
            <a:r>
              <a:rPr dirty="0" spc="80"/>
              <a:t>Python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581024" y="1800225"/>
            <a:ext cx="5962650" cy="1314450"/>
            <a:chOff x="581024" y="1800225"/>
            <a:chExt cx="5962650" cy="1314450"/>
          </a:xfrm>
        </p:grpSpPr>
        <p:sp>
          <p:nvSpPr>
            <p:cNvPr id="8" name="object 8" descr=""/>
            <p:cNvSpPr/>
            <p:nvPr/>
          </p:nvSpPr>
          <p:spPr>
            <a:xfrm>
              <a:off x="600074" y="1809749"/>
              <a:ext cx="5934075" cy="1295400"/>
            </a:xfrm>
            <a:custGeom>
              <a:avLst/>
              <a:gdLst/>
              <a:ahLst/>
              <a:cxnLst/>
              <a:rect l="l" t="t" r="r" b="b"/>
              <a:pathLst>
                <a:path w="5934075" h="1295400">
                  <a:moveTo>
                    <a:pt x="5925451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212"/>
                  </a:lnTo>
                  <a:lnTo>
                    <a:pt x="0" y="62293"/>
                  </a:lnTo>
                  <a:lnTo>
                    <a:pt x="0" y="1228725"/>
                  </a:lnTo>
                  <a:lnTo>
                    <a:pt x="0" y="1233106"/>
                  </a:lnTo>
                  <a:lnTo>
                    <a:pt x="15622" y="1269403"/>
                  </a:lnTo>
                  <a:lnTo>
                    <a:pt x="51663" y="1291996"/>
                  </a:lnTo>
                  <a:lnTo>
                    <a:pt x="71194" y="1295400"/>
                  </a:lnTo>
                  <a:lnTo>
                    <a:pt x="5925451" y="1295400"/>
                  </a:lnTo>
                  <a:lnTo>
                    <a:pt x="5928258" y="1294231"/>
                  </a:lnTo>
                  <a:lnTo>
                    <a:pt x="5932906" y="1289583"/>
                  </a:lnTo>
                  <a:lnTo>
                    <a:pt x="5934075" y="1286776"/>
                  </a:lnTo>
                  <a:lnTo>
                    <a:pt x="5934075" y="8623"/>
                  </a:lnTo>
                  <a:lnTo>
                    <a:pt x="5932906" y="5816"/>
                  </a:lnTo>
                  <a:lnTo>
                    <a:pt x="5928258" y="1168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0913" y="1800237"/>
              <a:ext cx="5942965" cy="1314450"/>
            </a:xfrm>
            <a:custGeom>
              <a:avLst/>
              <a:gdLst/>
              <a:ahLst/>
              <a:cxnLst/>
              <a:rect l="l" t="t" r="r" b="b"/>
              <a:pathLst>
                <a:path w="5942965" h="1314450">
                  <a:moveTo>
                    <a:pt x="5942749" y="15519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32"/>
                  </a:lnTo>
                  <a:lnTo>
                    <a:pt x="46189" y="23393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623" y="19786"/>
                  </a:lnTo>
                  <a:lnTo>
                    <a:pt x="5923699" y="1294612"/>
                  </a:lnTo>
                  <a:lnTo>
                    <a:pt x="5923305" y="1295006"/>
                  </a:lnTo>
                  <a:lnTo>
                    <a:pt x="5922911" y="1295400"/>
                  </a:lnTo>
                  <a:lnTo>
                    <a:pt x="75349" y="1295400"/>
                  </a:lnTo>
                  <a:lnTo>
                    <a:pt x="67843" y="1295120"/>
                  </a:lnTo>
                  <a:lnTo>
                    <a:pt x="27038" y="1282446"/>
                  </a:lnTo>
                  <a:lnTo>
                    <a:pt x="1092" y="1253121"/>
                  </a:lnTo>
                  <a:lnTo>
                    <a:pt x="0" y="1249006"/>
                  </a:lnTo>
                  <a:lnTo>
                    <a:pt x="609" y="1253121"/>
                  </a:lnTo>
                  <a:lnTo>
                    <a:pt x="2413" y="1260322"/>
                  </a:lnTo>
                  <a:lnTo>
                    <a:pt x="4851" y="1267117"/>
                  </a:lnTo>
                  <a:lnTo>
                    <a:pt x="4953" y="1267409"/>
                  </a:lnTo>
                  <a:lnTo>
                    <a:pt x="33007" y="1301610"/>
                  </a:lnTo>
                  <a:lnTo>
                    <a:pt x="75349" y="1314450"/>
                  </a:lnTo>
                  <a:lnTo>
                    <a:pt x="5927242" y="1314450"/>
                  </a:lnTo>
                  <a:lnTo>
                    <a:pt x="5932284" y="1312354"/>
                  </a:lnTo>
                  <a:lnTo>
                    <a:pt x="5936475" y="1308163"/>
                  </a:lnTo>
                  <a:lnTo>
                    <a:pt x="5936945" y="1307693"/>
                  </a:lnTo>
                  <a:lnTo>
                    <a:pt x="5940653" y="1303985"/>
                  </a:lnTo>
                  <a:lnTo>
                    <a:pt x="5942749" y="1298930"/>
                  </a:lnTo>
                  <a:lnTo>
                    <a:pt x="5942749" y="15519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24" y="1800225"/>
              <a:ext cx="76199" cy="131444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733675" y="2390774"/>
              <a:ext cx="2952750" cy="228600"/>
            </a:xfrm>
            <a:custGeom>
              <a:avLst/>
              <a:gdLst/>
              <a:ahLst/>
              <a:cxnLst/>
              <a:rect l="l" t="t" r="r" b="b"/>
              <a:pathLst>
                <a:path w="2952750" h="228600">
                  <a:moveTo>
                    <a:pt x="600075" y="18592"/>
                  </a:moveTo>
                  <a:lnTo>
                    <a:pt x="581482" y="0"/>
                  </a:lnTo>
                  <a:lnTo>
                    <a:pt x="18592" y="0"/>
                  </a:lnTo>
                  <a:lnTo>
                    <a:pt x="0" y="18592"/>
                  </a:lnTo>
                  <a:lnTo>
                    <a:pt x="0" y="207175"/>
                  </a:lnTo>
                  <a:lnTo>
                    <a:pt x="0" y="210007"/>
                  </a:lnTo>
                  <a:lnTo>
                    <a:pt x="18592" y="228600"/>
                  </a:lnTo>
                  <a:lnTo>
                    <a:pt x="581482" y="228600"/>
                  </a:lnTo>
                  <a:lnTo>
                    <a:pt x="600075" y="210007"/>
                  </a:lnTo>
                  <a:lnTo>
                    <a:pt x="600075" y="18592"/>
                  </a:lnTo>
                  <a:close/>
                </a:path>
                <a:path w="2952750" h="228600">
                  <a:moveTo>
                    <a:pt x="1743075" y="18592"/>
                  </a:moveTo>
                  <a:lnTo>
                    <a:pt x="1724482" y="0"/>
                  </a:lnTo>
                  <a:lnTo>
                    <a:pt x="1133017" y="0"/>
                  </a:lnTo>
                  <a:lnTo>
                    <a:pt x="1114425" y="18592"/>
                  </a:lnTo>
                  <a:lnTo>
                    <a:pt x="1114425" y="207175"/>
                  </a:lnTo>
                  <a:lnTo>
                    <a:pt x="1114425" y="210007"/>
                  </a:lnTo>
                  <a:lnTo>
                    <a:pt x="1133017" y="228600"/>
                  </a:lnTo>
                  <a:lnTo>
                    <a:pt x="1724482" y="228600"/>
                  </a:lnTo>
                  <a:lnTo>
                    <a:pt x="1743075" y="210007"/>
                  </a:lnTo>
                  <a:lnTo>
                    <a:pt x="1743075" y="18592"/>
                  </a:lnTo>
                  <a:close/>
                </a:path>
                <a:path w="2952750" h="228600">
                  <a:moveTo>
                    <a:pt x="2952750" y="18592"/>
                  </a:moveTo>
                  <a:lnTo>
                    <a:pt x="2934144" y="0"/>
                  </a:lnTo>
                  <a:lnTo>
                    <a:pt x="2133142" y="0"/>
                  </a:lnTo>
                  <a:lnTo>
                    <a:pt x="2114550" y="18592"/>
                  </a:lnTo>
                  <a:lnTo>
                    <a:pt x="2114550" y="207175"/>
                  </a:lnTo>
                  <a:lnTo>
                    <a:pt x="2114550" y="210007"/>
                  </a:lnTo>
                  <a:lnTo>
                    <a:pt x="2133142" y="228600"/>
                  </a:lnTo>
                  <a:lnTo>
                    <a:pt x="2934144" y="228600"/>
                  </a:lnTo>
                  <a:lnTo>
                    <a:pt x="2952750" y="210007"/>
                  </a:lnTo>
                  <a:lnTo>
                    <a:pt x="2952750" y="18592"/>
                  </a:lnTo>
                  <a:close/>
                </a:path>
              </a:pathLst>
            </a:custGeom>
            <a:solidFill>
              <a:srgbClr val="1313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35019" y="1963737"/>
            <a:ext cx="5121910" cy="9410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Data</a:t>
            </a:r>
            <a:r>
              <a:rPr dirty="0" sz="1650" spc="-17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0">
                <a:solidFill>
                  <a:srgbClr val="E0D6DE"/>
                </a:solidFill>
                <a:latin typeface="Verdana"/>
                <a:cs typeface="Verdana"/>
              </a:rPr>
              <a:t>Loading</a:t>
            </a:r>
            <a:r>
              <a:rPr dirty="0" sz="1650" spc="-1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-30">
                <a:solidFill>
                  <a:srgbClr val="E0D6DE"/>
                </a:solidFill>
                <a:latin typeface="Verdana"/>
                <a:cs typeface="Verdana"/>
              </a:rPr>
              <a:t>&amp;</a:t>
            </a:r>
            <a:r>
              <a:rPr dirty="0" sz="1650" spc="-1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40">
                <a:solidFill>
                  <a:srgbClr val="E0D6DE"/>
                </a:solidFill>
                <a:latin typeface="Verdana"/>
                <a:cs typeface="Verdana"/>
              </a:rPr>
              <a:t>Exploration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8900"/>
              </a:lnSpc>
              <a:spcBef>
                <a:spcPts val="690"/>
              </a:spcBef>
            </a:pP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Imported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dataset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using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Lucida Sans Unicode"/>
                <a:cs typeface="Lucida Sans Unicode"/>
              </a:rPr>
              <a:t>pandas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.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Used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Lucida Sans Unicode"/>
                <a:cs typeface="Lucida Sans Unicode"/>
              </a:rPr>
              <a:t>df.info()</a:t>
            </a:r>
            <a:r>
              <a:rPr dirty="0" sz="1350" spc="-70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Lucida Sans Unicode"/>
                <a:cs typeface="Lucida Sans Unicode"/>
              </a:rPr>
              <a:t>.describe()</a:t>
            </a:r>
            <a:r>
              <a:rPr dirty="0" sz="1350" spc="-75">
                <a:solidFill>
                  <a:srgbClr val="E0D6DE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for initial</a:t>
            </a:r>
            <a:r>
              <a:rPr dirty="0" sz="1350" spc="-114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checks.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81024" y="3286125"/>
            <a:ext cx="5962650" cy="1295400"/>
            <a:chOff x="581024" y="3286125"/>
            <a:chExt cx="5962650" cy="1295400"/>
          </a:xfrm>
        </p:grpSpPr>
        <p:sp>
          <p:nvSpPr>
            <p:cNvPr id="14" name="object 14" descr=""/>
            <p:cNvSpPr/>
            <p:nvPr/>
          </p:nvSpPr>
          <p:spPr>
            <a:xfrm>
              <a:off x="600074" y="3295649"/>
              <a:ext cx="5934075" cy="1276350"/>
            </a:xfrm>
            <a:custGeom>
              <a:avLst/>
              <a:gdLst/>
              <a:ahLst/>
              <a:cxnLst/>
              <a:rect l="l" t="t" r="r" b="b"/>
              <a:pathLst>
                <a:path w="5934075" h="1276350">
                  <a:moveTo>
                    <a:pt x="5925451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212"/>
                  </a:lnTo>
                  <a:lnTo>
                    <a:pt x="0" y="62293"/>
                  </a:lnTo>
                  <a:lnTo>
                    <a:pt x="0" y="1209675"/>
                  </a:lnTo>
                  <a:lnTo>
                    <a:pt x="0" y="1214056"/>
                  </a:lnTo>
                  <a:lnTo>
                    <a:pt x="15622" y="1250353"/>
                  </a:lnTo>
                  <a:lnTo>
                    <a:pt x="51663" y="1272946"/>
                  </a:lnTo>
                  <a:lnTo>
                    <a:pt x="71194" y="1276350"/>
                  </a:lnTo>
                  <a:lnTo>
                    <a:pt x="5925451" y="1276350"/>
                  </a:lnTo>
                  <a:lnTo>
                    <a:pt x="5928258" y="1275181"/>
                  </a:lnTo>
                  <a:lnTo>
                    <a:pt x="5932906" y="1270533"/>
                  </a:lnTo>
                  <a:lnTo>
                    <a:pt x="5934075" y="1267726"/>
                  </a:lnTo>
                  <a:lnTo>
                    <a:pt x="5934075" y="8623"/>
                  </a:lnTo>
                  <a:lnTo>
                    <a:pt x="5932906" y="5816"/>
                  </a:lnTo>
                  <a:lnTo>
                    <a:pt x="5928258" y="1168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00913" y="3286137"/>
              <a:ext cx="5942965" cy="1295400"/>
            </a:xfrm>
            <a:custGeom>
              <a:avLst/>
              <a:gdLst/>
              <a:ahLst/>
              <a:cxnLst/>
              <a:rect l="l" t="t" r="r" b="b"/>
              <a:pathLst>
                <a:path w="5942965" h="1295400">
                  <a:moveTo>
                    <a:pt x="5942749" y="15519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32"/>
                  </a:lnTo>
                  <a:lnTo>
                    <a:pt x="46189" y="23393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623" y="19786"/>
                  </a:lnTo>
                  <a:lnTo>
                    <a:pt x="5923699" y="1275562"/>
                  </a:lnTo>
                  <a:lnTo>
                    <a:pt x="5923305" y="1275956"/>
                  </a:lnTo>
                  <a:lnTo>
                    <a:pt x="5922911" y="1276350"/>
                  </a:lnTo>
                  <a:lnTo>
                    <a:pt x="75349" y="1276350"/>
                  </a:lnTo>
                  <a:lnTo>
                    <a:pt x="67843" y="1276070"/>
                  </a:lnTo>
                  <a:lnTo>
                    <a:pt x="27038" y="1263396"/>
                  </a:lnTo>
                  <a:lnTo>
                    <a:pt x="1092" y="1234071"/>
                  </a:lnTo>
                  <a:lnTo>
                    <a:pt x="0" y="1229956"/>
                  </a:lnTo>
                  <a:lnTo>
                    <a:pt x="609" y="1234071"/>
                  </a:lnTo>
                  <a:lnTo>
                    <a:pt x="2413" y="1241272"/>
                  </a:lnTo>
                  <a:lnTo>
                    <a:pt x="4851" y="1248067"/>
                  </a:lnTo>
                  <a:lnTo>
                    <a:pt x="4953" y="1248359"/>
                  </a:lnTo>
                  <a:lnTo>
                    <a:pt x="33007" y="1282560"/>
                  </a:lnTo>
                  <a:lnTo>
                    <a:pt x="75349" y="1295400"/>
                  </a:lnTo>
                  <a:lnTo>
                    <a:pt x="5927242" y="1295400"/>
                  </a:lnTo>
                  <a:lnTo>
                    <a:pt x="5932284" y="1293304"/>
                  </a:lnTo>
                  <a:lnTo>
                    <a:pt x="5936475" y="1289113"/>
                  </a:lnTo>
                  <a:lnTo>
                    <a:pt x="5936945" y="1288643"/>
                  </a:lnTo>
                  <a:lnTo>
                    <a:pt x="5940653" y="1284935"/>
                  </a:lnTo>
                  <a:lnTo>
                    <a:pt x="5942749" y="1279880"/>
                  </a:lnTo>
                  <a:lnTo>
                    <a:pt x="5942749" y="15519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24" y="3286125"/>
              <a:ext cx="76199" cy="129539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835025" y="3449637"/>
            <a:ext cx="5283200" cy="9220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E0D6DE"/>
                </a:solidFill>
                <a:latin typeface="Verdana"/>
                <a:cs typeface="Verdana"/>
              </a:rPr>
              <a:t>Missing</a:t>
            </a:r>
            <a:r>
              <a:rPr dirty="0" sz="1650" spc="-15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Data</a:t>
            </a:r>
            <a:r>
              <a:rPr dirty="0" sz="1650" spc="-15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0">
                <a:solidFill>
                  <a:srgbClr val="E0D6DE"/>
                </a:solidFill>
                <a:latin typeface="Verdana"/>
                <a:cs typeface="Verdana"/>
              </a:rPr>
              <a:t>Handling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690"/>
              </a:spcBef>
            </a:pP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Imputed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missing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values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in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'Review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Rating'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using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median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rating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per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product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category.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581024" y="4752975"/>
            <a:ext cx="5962650" cy="1028700"/>
            <a:chOff x="581024" y="4752975"/>
            <a:chExt cx="5962650" cy="1028700"/>
          </a:xfrm>
        </p:grpSpPr>
        <p:sp>
          <p:nvSpPr>
            <p:cNvPr id="19" name="object 19" descr=""/>
            <p:cNvSpPr/>
            <p:nvPr/>
          </p:nvSpPr>
          <p:spPr>
            <a:xfrm>
              <a:off x="600074" y="4762499"/>
              <a:ext cx="5934075" cy="1009650"/>
            </a:xfrm>
            <a:custGeom>
              <a:avLst/>
              <a:gdLst/>
              <a:ahLst/>
              <a:cxnLst/>
              <a:rect l="l" t="t" r="r" b="b"/>
              <a:pathLst>
                <a:path w="5934075" h="1009650">
                  <a:moveTo>
                    <a:pt x="5925451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942975"/>
                  </a:lnTo>
                  <a:lnTo>
                    <a:pt x="0" y="947356"/>
                  </a:lnTo>
                  <a:lnTo>
                    <a:pt x="15622" y="983653"/>
                  </a:lnTo>
                  <a:lnTo>
                    <a:pt x="51663" y="1006246"/>
                  </a:lnTo>
                  <a:lnTo>
                    <a:pt x="71194" y="1009650"/>
                  </a:lnTo>
                  <a:lnTo>
                    <a:pt x="5925451" y="1009650"/>
                  </a:lnTo>
                  <a:lnTo>
                    <a:pt x="5928258" y="1008481"/>
                  </a:lnTo>
                  <a:lnTo>
                    <a:pt x="5932906" y="1003833"/>
                  </a:lnTo>
                  <a:lnTo>
                    <a:pt x="5934075" y="1001026"/>
                  </a:lnTo>
                  <a:lnTo>
                    <a:pt x="5934075" y="8623"/>
                  </a:lnTo>
                  <a:lnTo>
                    <a:pt x="5932906" y="5816"/>
                  </a:lnTo>
                  <a:lnTo>
                    <a:pt x="5928258" y="1168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00913" y="4752987"/>
              <a:ext cx="5942965" cy="1028700"/>
            </a:xfrm>
            <a:custGeom>
              <a:avLst/>
              <a:gdLst/>
              <a:ahLst/>
              <a:cxnLst/>
              <a:rect l="l" t="t" r="r" b="b"/>
              <a:pathLst>
                <a:path w="5942965" h="1028700">
                  <a:moveTo>
                    <a:pt x="5942749" y="15519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32"/>
                  </a:lnTo>
                  <a:lnTo>
                    <a:pt x="46189" y="23393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623" y="19786"/>
                  </a:lnTo>
                  <a:lnTo>
                    <a:pt x="5923699" y="1008862"/>
                  </a:lnTo>
                  <a:lnTo>
                    <a:pt x="5923305" y="1009256"/>
                  </a:lnTo>
                  <a:lnTo>
                    <a:pt x="5922911" y="1009650"/>
                  </a:lnTo>
                  <a:lnTo>
                    <a:pt x="75349" y="1009650"/>
                  </a:lnTo>
                  <a:lnTo>
                    <a:pt x="67843" y="1009370"/>
                  </a:lnTo>
                  <a:lnTo>
                    <a:pt x="27038" y="996696"/>
                  </a:lnTo>
                  <a:lnTo>
                    <a:pt x="1092" y="967359"/>
                  </a:lnTo>
                  <a:lnTo>
                    <a:pt x="0" y="963244"/>
                  </a:lnTo>
                  <a:lnTo>
                    <a:pt x="609" y="967359"/>
                  </a:lnTo>
                  <a:lnTo>
                    <a:pt x="2413" y="974572"/>
                  </a:lnTo>
                  <a:lnTo>
                    <a:pt x="4851" y="981367"/>
                  </a:lnTo>
                  <a:lnTo>
                    <a:pt x="4953" y="981659"/>
                  </a:lnTo>
                  <a:lnTo>
                    <a:pt x="33007" y="1015860"/>
                  </a:lnTo>
                  <a:lnTo>
                    <a:pt x="75349" y="1028700"/>
                  </a:lnTo>
                  <a:lnTo>
                    <a:pt x="5927242" y="1028700"/>
                  </a:lnTo>
                  <a:lnTo>
                    <a:pt x="5932284" y="1026604"/>
                  </a:lnTo>
                  <a:lnTo>
                    <a:pt x="5936475" y="1022413"/>
                  </a:lnTo>
                  <a:lnTo>
                    <a:pt x="5936945" y="1021943"/>
                  </a:lnTo>
                  <a:lnTo>
                    <a:pt x="5940653" y="1018235"/>
                  </a:lnTo>
                  <a:lnTo>
                    <a:pt x="5942749" y="1013180"/>
                  </a:lnTo>
                  <a:lnTo>
                    <a:pt x="5942749" y="15519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024" y="4752975"/>
              <a:ext cx="76199" cy="102869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835025" y="4916487"/>
            <a:ext cx="3870960" cy="655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>
                <a:solidFill>
                  <a:srgbClr val="E0D6DE"/>
                </a:solidFill>
                <a:latin typeface="Verdana"/>
                <a:cs typeface="Verdana"/>
              </a:rPr>
              <a:t>Column</a:t>
            </a:r>
            <a:r>
              <a:rPr dirty="0" sz="1650" spc="-1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-10">
                <a:solidFill>
                  <a:srgbClr val="E0D6DE"/>
                </a:solidFill>
                <a:latin typeface="Verdana"/>
                <a:cs typeface="Verdana"/>
              </a:rPr>
              <a:t>Standardization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Renamed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columns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to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E0D6DE"/>
                </a:solidFill>
                <a:latin typeface="Verdana"/>
                <a:cs typeface="Verdana"/>
              </a:rPr>
              <a:t>snake_case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for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readability.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581024" y="5953124"/>
            <a:ext cx="5962650" cy="1019175"/>
            <a:chOff x="581024" y="5953124"/>
            <a:chExt cx="5962650" cy="1019175"/>
          </a:xfrm>
        </p:grpSpPr>
        <p:sp>
          <p:nvSpPr>
            <p:cNvPr id="24" name="object 24" descr=""/>
            <p:cNvSpPr/>
            <p:nvPr/>
          </p:nvSpPr>
          <p:spPr>
            <a:xfrm>
              <a:off x="600074" y="5962649"/>
              <a:ext cx="5934075" cy="1000125"/>
            </a:xfrm>
            <a:custGeom>
              <a:avLst/>
              <a:gdLst/>
              <a:ahLst/>
              <a:cxnLst/>
              <a:rect l="l" t="t" r="r" b="b"/>
              <a:pathLst>
                <a:path w="5934075" h="1000125">
                  <a:moveTo>
                    <a:pt x="5925451" y="0"/>
                  </a:moveTo>
                  <a:lnTo>
                    <a:pt x="71194" y="0"/>
                  </a:lnTo>
                  <a:lnTo>
                    <a:pt x="66243" y="431"/>
                  </a:lnTo>
                  <a:lnTo>
                    <a:pt x="29706" y="13665"/>
                  </a:lnTo>
                  <a:lnTo>
                    <a:pt x="3884" y="45199"/>
                  </a:lnTo>
                  <a:lnTo>
                    <a:pt x="0" y="62293"/>
                  </a:lnTo>
                  <a:lnTo>
                    <a:pt x="0" y="933447"/>
                  </a:lnTo>
                  <a:lnTo>
                    <a:pt x="0" y="937827"/>
                  </a:lnTo>
                  <a:lnTo>
                    <a:pt x="15622" y="974131"/>
                  </a:lnTo>
                  <a:lnTo>
                    <a:pt x="51663" y="996723"/>
                  </a:lnTo>
                  <a:lnTo>
                    <a:pt x="71194" y="1000122"/>
                  </a:lnTo>
                  <a:lnTo>
                    <a:pt x="5925451" y="1000122"/>
                  </a:lnTo>
                  <a:lnTo>
                    <a:pt x="5928258" y="998961"/>
                  </a:lnTo>
                  <a:lnTo>
                    <a:pt x="5932906" y="994312"/>
                  </a:lnTo>
                  <a:lnTo>
                    <a:pt x="5934075" y="991504"/>
                  </a:lnTo>
                  <a:lnTo>
                    <a:pt x="5934075" y="8623"/>
                  </a:lnTo>
                  <a:lnTo>
                    <a:pt x="5932906" y="5816"/>
                  </a:lnTo>
                  <a:lnTo>
                    <a:pt x="5928258" y="1168"/>
                  </a:lnTo>
                  <a:lnTo>
                    <a:pt x="5925451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00913" y="5953137"/>
              <a:ext cx="5942965" cy="1019175"/>
            </a:xfrm>
            <a:custGeom>
              <a:avLst/>
              <a:gdLst/>
              <a:ahLst/>
              <a:cxnLst/>
              <a:rect l="l" t="t" r="r" b="b"/>
              <a:pathLst>
                <a:path w="5942965" h="1019175">
                  <a:moveTo>
                    <a:pt x="5942749" y="15506"/>
                  </a:moveTo>
                  <a:lnTo>
                    <a:pt x="5940653" y="10464"/>
                  </a:lnTo>
                  <a:lnTo>
                    <a:pt x="5936945" y="6756"/>
                  </a:lnTo>
                  <a:lnTo>
                    <a:pt x="5936475" y="6273"/>
                  </a:lnTo>
                  <a:lnTo>
                    <a:pt x="5932284" y="2095"/>
                  </a:lnTo>
                  <a:lnTo>
                    <a:pt x="5927242" y="0"/>
                  </a:lnTo>
                  <a:lnTo>
                    <a:pt x="75349" y="0"/>
                  </a:lnTo>
                  <a:lnTo>
                    <a:pt x="67843" y="355"/>
                  </a:lnTo>
                  <a:lnTo>
                    <a:pt x="27038" y="17259"/>
                  </a:lnTo>
                  <a:lnTo>
                    <a:pt x="2413" y="54102"/>
                  </a:lnTo>
                  <a:lnTo>
                    <a:pt x="0" y="65430"/>
                  </a:lnTo>
                  <a:lnTo>
                    <a:pt x="1092" y="61328"/>
                  </a:lnTo>
                  <a:lnTo>
                    <a:pt x="8826" y="47320"/>
                  </a:lnTo>
                  <a:lnTo>
                    <a:pt x="46189" y="23393"/>
                  </a:lnTo>
                  <a:lnTo>
                    <a:pt x="75349" y="19050"/>
                  </a:lnTo>
                  <a:lnTo>
                    <a:pt x="5922911" y="19050"/>
                  </a:lnTo>
                  <a:lnTo>
                    <a:pt x="5923305" y="19443"/>
                  </a:lnTo>
                  <a:lnTo>
                    <a:pt x="5923699" y="19837"/>
                  </a:lnTo>
                  <a:lnTo>
                    <a:pt x="5923699" y="999324"/>
                  </a:lnTo>
                  <a:lnTo>
                    <a:pt x="5923305" y="999718"/>
                  </a:lnTo>
                  <a:lnTo>
                    <a:pt x="5922911" y="1000112"/>
                  </a:lnTo>
                  <a:lnTo>
                    <a:pt x="75349" y="1000112"/>
                  </a:lnTo>
                  <a:lnTo>
                    <a:pt x="33007" y="990498"/>
                  </a:lnTo>
                  <a:lnTo>
                    <a:pt x="1092" y="957834"/>
                  </a:lnTo>
                  <a:lnTo>
                    <a:pt x="0" y="953719"/>
                  </a:lnTo>
                  <a:lnTo>
                    <a:pt x="609" y="957834"/>
                  </a:lnTo>
                  <a:lnTo>
                    <a:pt x="21475" y="996848"/>
                  </a:lnTo>
                  <a:lnTo>
                    <a:pt x="60490" y="1017714"/>
                  </a:lnTo>
                  <a:lnTo>
                    <a:pt x="75349" y="1019162"/>
                  </a:lnTo>
                  <a:lnTo>
                    <a:pt x="5927242" y="1019162"/>
                  </a:lnTo>
                  <a:lnTo>
                    <a:pt x="5932284" y="1017079"/>
                  </a:lnTo>
                  <a:lnTo>
                    <a:pt x="5936475" y="1012888"/>
                  </a:lnTo>
                  <a:lnTo>
                    <a:pt x="5936958" y="1012418"/>
                  </a:lnTo>
                  <a:lnTo>
                    <a:pt x="5940653" y="1008710"/>
                  </a:lnTo>
                  <a:lnTo>
                    <a:pt x="5942749" y="1003655"/>
                  </a:lnTo>
                  <a:lnTo>
                    <a:pt x="5942749" y="15506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024" y="5953124"/>
              <a:ext cx="76199" cy="1019172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835025" y="6116639"/>
            <a:ext cx="4983480" cy="655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Feature</a:t>
            </a:r>
            <a:r>
              <a:rPr dirty="0" sz="1650" spc="-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40">
                <a:solidFill>
                  <a:srgbClr val="E0D6DE"/>
                </a:solidFill>
                <a:latin typeface="Verdana"/>
                <a:cs typeface="Verdana"/>
              </a:rPr>
              <a:t>Engineering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Created</a:t>
            </a:r>
            <a:r>
              <a:rPr dirty="0" sz="1350" spc="-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'age_group'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'purchase_frequency_days'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0">
                <a:solidFill>
                  <a:srgbClr val="E0D6DE"/>
                </a:solidFill>
                <a:latin typeface="Verdana"/>
                <a:cs typeface="Verdana"/>
              </a:rPr>
              <a:t>columns.</a:t>
            </a:r>
            <a:endParaRPr sz="1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-1"/>
            <a:ext cx="11430000" cy="9077325"/>
          </a:xfrm>
          <a:custGeom>
            <a:avLst/>
            <a:gdLst/>
            <a:ahLst/>
            <a:cxnLst/>
            <a:rect l="l" t="t" r="r" b="b"/>
            <a:pathLst>
              <a:path w="11430000" h="9077325">
                <a:moveTo>
                  <a:pt x="11430000" y="0"/>
                </a:moveTo>
                <a:lnTo>
                  <a:pt x="0" y="0"/>
                </a:lnTo>
                <a:lnTo>
                  <a:pt x="0" y="9077325"/>
                </a:lnTo>
                <a:lnTo>
                  <a:pt x="11430000" y="9077325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50" cy="90773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4298950">
              <a:lnSpc>
                <a:spcPct val="100000"/>
              </a:lnSpc>
              <a:spcBef>
                <a:spcPts val="125"/>
              </a:spcBef>
            </a:pPr>
            <a:r>
              <a:rPr dirty="0"/>
              <a:t>Data</a:t>
            </a:r>
            <a:r>
              <a:rPr dirty="0" spc="-415"/>
              <a:t> </a:t>
            </a:r>
            <a:r>
              <a:rPr dirty="0" spc="60"/>
              <a:t>Analysis</a:t>
            </a:r>
            <a:r>
              <a:rPr dirty="0" spc="-415"/>
              <a:t> </a:t>
            </a:r>
            <a:r>
              <a:rPr dirty="0" spc="90"/>
              <a:t>using</a:t>
            </a:r>
            <a:r>
              <a:rPr dirty="0" spc="-409"/>
              <a:t> </a:t>
            </a:r>
            <a:r>
              <a:rPr dirty="0" spc="65"/>
              <a:t>SQL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4873625" y="1292225"/>
            <a:ext cx="54400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Structured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analysis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in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5">
                <a:solidFill>
                  <a:srgbClr val="E0D6DE"/>
                </a:solidFill>
                <a:latin typeface="Verdana"/>
                <a:cs typeface="Verdana"/>
              </a:rPr>
              <a:t>PostgreSQL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answered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90">
                <a:solidFill>
                  <a:srgbClr val="E0D6DE"/>
                </a:solidFill>
                <a:latin typeface="Verdana"/>
                <a:cs typeface="Verdana"/>
              </a:rPr>
              <a:t>key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business</a:t>
            </a:r>
            <a:r>
              <a:rPr dirty="0" sz="1350" spc="-12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questions.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886324" y="1733550"/>
            <a:ext cx="5943600" cy="1524000"/>
            <a:chOff x="4886324" y="1733550"/>
            <a:chExt cx="5943600" cy="1524000"/>
          </a:xfrm>
        </p:grpSpPr>
        <p:sp>
          <p:nvSpPr>
            <p:cNvPr id="7" name="object 7" descr=""/>
            <p:cNvSpPr/>
            <p:nvPr/>
          </p:nvSpPr>
          <p:spPr>
            <a:xfrm>
              <a:off x="4895850" y="1990725"/>
              <a:ext cx="5924550" cy="1257300"/>
            </a:xfrm>
            <a:custGeom>
              <a:avLst/>
              <a:gdLst/>
              <a:ahLst/>
              <a:cxnLst/>
              <a:rect l="l" t="t" r="r" b="b"/>
              <a:pathLst>
                <a:path w="5924550" h="1257300">
                  <a:moveTo>
                    <a:pt x="5862256" y="0"/>
                  </a:moveTo>
                  <a:lnTo>
                    <a:pt x="62293" y="0"/>
                  </a:lnTo>
                  <a:lnTo>
                    <a:pt x="57962" y="495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245387"/>
                  </a:lnTo>
                  <a:lnTo>
                    <a:pt x="0" y="1248676"/>
                  </a:lnTo>
                  <a:lnTo>
                    <a:pt x="1155" y="1251483"/>
                  </a:lnTo>
                  <a:lnTo>
                    <a:pt x="5803" y="1256131"/>
                  </a:lnTo>
                  <a:lnTo>
                    <a:pt x="8623" y="1257300"/>
                  </a:lnTo>
                  <a:lnTo>
                    <a:pt x="5915926" y="1257300"/>
                  </a:lnTo>
                  <a:lnTo>
                    <a:pt x="5918733" y="1256131"/>
                  </a:lnTo>
                  <a:lnTo>
                    <a:pt x="5923381" y="1251483"/>
                  </a:lnTo>
                  <a:lnTo>
                    <a:pt x="5924550" y="1248676"/>
                  </a:lnTo>
                  <a:lnTo>
                    <a:pt x="5924550" y="71196"/>
                  </a:lnTo>
                  <a:lnTo>
                    <a:pt x="5910884" y="29705"/>
                  </a:lnTo>
                  <a:lnTo>
                    <a:pt x="5879350" y="3886"/>
                  </a:lnTo>
                  <a:lnTo>
                    <a:pt x="5866587" y="495"/>
                  </a:lnTo>
                  <a:lnTo>
                    <a:pt x="5862256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886312" y="1991575"/>
              <a:ext cx="5943600" cy="1266190"/>
            </a:xfrm>
            <a:custGeom>
              <a:avLst/>
              <a:gdLst/>
              <a:ahLst/>
              <a:cxnLst/>
              <a:rect l="l" t="t" r="r" b="b"/>
              <a:pathLst>
                <a:path w="5943600" h="1266189">
                  <a:moveTo>
                    <a:pt x="5943600" y="75361"/>
                  </a:moveTo>
                  <a:lnTo>
                    <a:pt x="5930773" y="33020"/>
                  </a:lnTo>
                  <a:lnTo>
                    <a:pt x="5896559" y="4965"/>
                  </a:lnTo>
                  <a:lnTo>
                    <a:pt x="5878157" y="0"/>
                  </a:lnTo>
                  <a:lnTo>
                    <a:pt x="5882271" y="1092"/>
                  </a:lnTo>
                  <a:lnTo>
                    <a:pt x="5896267" y="8826"/>
                  </a:lnTo>
                  <a:lnTo>
                    <a:pt x="5920194" y="46202"/>
                  </a:lnTo>
                  <a:lnTo>
                    <a:pt x="5924550" y="75361"/>
                  </a:lnTo>
                  <a:lnTo>
                    <a:pt x="5924550" y="1246136"/>
                  </a:lnTo>
                  <a:lnTo>
                    <a:pt x="5924156" y="1246530"/>
                  </a:lnTo>
                  <a:lnTo>
                    <a:pt x="5923826" y="1246873"/>
                  </a:lnTo>
                  <a:lnTo>
                    <a:pt x="19850" y="1246936"/>
                  </a:lnTo>
                  <a:lnTo>
                    <a:pt x="19050" y="1246136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250467"/>
                  </a:lnTo>
                  <a:lnTo>
                    <a:pt x="2095" y="1255522"/>
                  </a:lnTo>
                  <a:lnTo>
                    <a:pt x="6756" y="1260182"/>
                  </a:lnTo>
                  <a:lnTo>
                    <a:pt x="10464" y="1263891"/>
                  </a:lnTo>
                  <a:lnTo>
                    <a:pt x="15506" y="1265986"/>
                  </a:lnTo>
                  <a:lnTo>
                    <a:pt x="5928093" y="1265986"/>
                  </a:lnTo>
                  <a:lnTo>
                    <a:pt x="5933135" y="1263891"/>
                  </a:lnTo>
                  <a:lnTo>
                    <a:pt x="5936843" y="1260182"/>
                  </a:lnTo>
                  <a:lnTo>
                    <a:pt x="5937326" y="1259700"/>
                  </a:lnTo>
                  <a:lnTo>
                    <a:pt x="5941504" y="1255522"/>
                  </a:lnTo>
                  <a:lnTo>
                    <a:pt x="5943600" y="1250467"/>
                  </a:lnTo>
                  <a:lnTo>
                    <a:pt x="5943600" y="75361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24" y="1733550"/>
              <a:ext cx="5943599" cy="51434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801812" y="1838960"/>
            <a:ext cx="11303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385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064125" y="2392362"/>
            <a:ext cx="4570730" cy="655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Revenue</a:t>
            </a:r>
            <a:r>
              <a:rPr dirty="0" sz="1650" spc="-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by</a:t>
            </a:r>
            <a:r>
              <a:rPr dirty="0" sz="1650" spc="-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5">
                <a:solidFill>
                  <a:srgbClr val="E0D6DE"/>
                </a:solidFill>
                <a:latin typeface="Verdana"/>
                <a:cs typeface="Verdana"/>
              </a:rPr>
              <a:t>Cender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Compared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total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revenue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from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male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0">
                <a:solidFill>
                  <a:srgbClr val="E0D6DE"/>
                </a:solidFill>
                <a:latin typeface="Verdana"/>
                <a:cs typeface="Verdana"/>
              </a:rPr>
              <a:t>vs.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female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customers.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886324" y="3429000"/>
            <a:ext cx="5943600" cy="1514475"/>
            <a:chOff x="4886324" y="3429000"/>
            <a:chExt cx="5943600" cy="1514475"/>
          </a:xfrm>
        </p:grpSpPr>
        <p:sp>
          <p:nvSpPr>
            <p:cNvPr id="13" name="object 13" descr=""/>
            <p:cNvSpPr/>
            <p:nvPr/>
          </p:nvSpPr>
          <p:spPr>
            <a:xfrm>
              <a:off x="4895850" y="3686175"/>
              <a:ext cx="5924550" cy="1247775"/>
            </a:xfrm>
            <a:custGeom>
              <a:avLst/>
              <a:gdLst/>
              <a:ahLst/>
              <a:cxnLst/>
              <a:rect l="l" t="t" r="r" b="b"/>
              <a:pathLst>
                <a:path w="5924550" h="1247775">
                  <a:moveTo>
                    <a:pt x="5862256" y="0"/>
                  </a:moveTo>
                  <a:lnTo>
                    <a:pt x="62293" y="0"/>
                  </a:lnTo>
                  <a:lnTo>
                    <a:pt x="57962" y="495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235862"/>
                  </a:lnTo>
                  <a:lnTo>
                    <a:pt x="0" y="1239151"/>
                  </a:lnTo>
                  <a:lnTo>
                    <a:pt x="1155" y="1241958"/>
                  </a:lnTo>
                  <a:lnTo>
                    <a:pt x="5803" y="1246606"/>
                  </a:lnTo>
                  <a:lnTo>
                    <a:pt x="8623" y="1247775"/>
                  </a:lnTo>
                  <a:lnTo>
                    <a:pt x="5915926" y="1247775"/>
                  </a:lnTo>
                  <a:lnTo>
                    <a:pt x="5918733" y="1246606"/>
                  </a:lnTo>
                  <a:lnTo>
                    <a:pt x="5923381" y="1241958"/>
                  </a:lnTo>
                  <a:lnTo>
                    <a:pt x="5924550" y="1239151"/>
                  </a:lnTo>
                  <a:lnTo>
                    <a:pt x="5924550" y="71196"/>
                  </a:lnTo>
                  <a:lnTo>
                    <a:pt x="5910884" y="29705"/>
                  </a:lnTo>
                  <a:lnTo>
                    <a:pt x="5879350" y="3886"/>
                  </a:lnTo>
                  <a:lnTo>
                    <a:pt x="5866587" y="495"/>
                  </a:lnTo>
                  <a:lnTo>
                    <a:pt x="5862256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886312" y="3687026"/>
              <a:ext cx="5943600" cy="1256665"/>
            </a:xfrm>
            <a:custGeom>
              <a:avLst/>
              <a:gdLst/>
              <a:ahLst/>
              <a:cxnLst/>
              <a:rect l="l" t="t" r="r" b="b"/>
              <a:pathLst>
                <a:path w="5943600" h="1256664">
                  <a:moveTo>
                    <a:pt x="5943600" y="75361"/>
                  </a:moveTo>
                  <a:lnTo>
                    <a:pt x="5930773" y="33020"/>
                  </a:lnTo>
                  <a:lnTo>
                    <a:pt x="5896559" y="4965"/>
                  </a:lnTo>
                  <a:lnTo>
                    <a:pt x="5878157" y="0"/>
                  </a:lnTo>
                  <a:lnTo>
                    <a:pt x="5882271" y="1092"/>
                  </a:lnTo>
                  <a:lnTo>
                    <a:pt x="5896267" y="8826"/>
                  </a:lnTo>
                  <a:lnTo>
                    <a:pt x="5920194" y="46202"/>
                  </a:lnTo>
                  <a:lnTo>
                    <a:pt x="5924550" y="75361"/>
                  </a:lnTo>
                  <a:lnTo>
                    <a:pt x="5924550" y="1236611"/>
                  </a:lnTo>
                  <a:lnTo>
                    <a:pt x="5924156" y="1237005"/>
                  </a:lnTo>
                  <a:lnTo>
                    <a:pt x="5923826" y="1237348"/>
                  </a:lnTo>
                  <a:lnTo>
                    <a:pt x="19850" y="1237411"/>
                  </a:lnTo>
                  <a:lnTo>
                    <a:pt x="19050" y="1236611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240942"/>
                  </a:lnTo>
                  <a:lnTo>
                    <a:pt x="2095" y="1245997"/>
                  </a:lnTo>
                  <a:lnTo>
                    <a:pt x="6756" y="1250657"/>
                  </a:lnTo>
                  <a:lnTo>
                    <a:pt x="10464" y="1254366"/>
                  </a:lnTo>
                  <a:lnTo>
                    <a:pt x="15506" y="1256461"/>
                  </a:lnTo>
                  <a:lnTo>
                    <a:pt x="5928093" y="1256461"/>
                  </a:lnTo>
                  <a:lnTo>
                    <a:pt x="5933135" y="1254366"/>
                  </a:lnTo>
                  <a:lnTo>
                    <a:pt x="5936843" y="1250657"/>
                  </a:lnTo>
                  <a:lnTo>
                    <a:pt x="5937326" y="1250175"/>
                  </a:lnTo>
                  <a:lnTo>
                    <a:pt x="5941504" y="1245997"/>
                  </a:lnTo>
                  <a:lnTo>
                    <a:pt x="5943600" y="1240942"/>
                  </a:lnTo>
                  <a:lnTo>
                    <a:pt x="5943600" y="75361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24" y="3429000"/>
              <a:ext cx="5943599" cy="514349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7781276" y="3524885"/>
            <a:ext cx="15367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64125" y="4087812"/>
            <a:ext cx="5280660" cy="6457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5">
                <a:solidFill>
                  <a:srgbClr val="E0D6DE"/>
                </a:solidFill>
                <a:latin typeface="Verdana"/>
                <a:cs typeface="Verdana"/>
              </a:rPr>
              <a:t>High-</a:t>
            </a:r>
            <a:r>
              <a:rPr dirty="0" sz="1650" spc="75">
                <a:solidFill>
                  <a:srgbClr val="E0D6DE"/>
                </a:solidFill>
                <a:latin typeface="Verdana"/>
                <a:cs typeface="Verdana"/>
              </a:rPr>
              <a:t>Spending</a:t>
            </a:r>
            <a:r>
              <a:rPr dirty="0" sz="1650" spc="-1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0">
                <a:solidFill>
                  <a:srgbClr val="E0D6DE"/>
                </a:solidFill>
                <a:latin typeface="Verdana"/>
                <a:cs typeface="Verdana"/>
              </a:rPr>
              <a:t>Discount</a:t>
            </a:r>
            <a:r>
              <a:rPr dirty="0" sz="1650" spc="-19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-20">
                <a:solidFill>
                  <a:srgbClr val="E0D6DE"/>
                </a:solidFill>
                <a:latin typeface="Verdana"/>
                <a:cs typeface="Verdana"/>
              </a:rPr>
              <a:t>Users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Identified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customers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using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discounts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but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spending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above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average.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4886324" y="5114925"/>
            <a:ext cx="5943600" cy="1524000"/>
            <a:chOff x="4886324" y="5114925"/>
            <a:chExt cx="5943600" cy="1524000"/>
          </a:xfrm>
        </p:grpSpPr>
        <p:sp>
          <p:nvSpPr>
            <p:cNvPr id="19" name="object 19" descr=""/>
            <p:cNvSpPr/>
            <p:nvPr/>
          </p:nvSpPr>
          <p:spPr>
            <a:xfrm>
              <a:off x="4895850" y="5372100"/>
              <a:ext cx="5924550" cy="1257300"/>
            </a:xfrm>
            <a:custGeom>
              <a:avLst/>
              <a:gdLst/>
              <a:ahLst/>
              <a:cxnLst/>
              <a:rect l="l" t="t" r="r" b="b"/>
              <a:pathLst>
                <a:path w="5924550" h="1257300">
                  <a:moveTo>
                    <a:pt x="5862256" y="0"/>
                  </a:moveTo>
                  <a:lnTo>
                    <a:pt x="62293" y="0"/>
                  </a:lnTo>
                  <a:lnTo>
                    <a:pt x="57962" y="495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245387"/>
                  </a:lnTo>
                  <a:lnTo>
                    <a:pt x="0" y="1248676"/>
                  </a:lnTo>
                  <a:lnTo>
                    <a:pt x="1155" y="1251483"/>
                  </a:lnTo>
                  <a:lnTo>
                    <a:pt x="5803" y="1256131"/>
                  </a:lnTo>
                  <a:lnTo>
                    <a:pt x="8623" y="1257300"/>
                  </a:lnTo>
                  <a:lnTo>
                    <a:pt x="5915926" y="1257300"/>
                  </a:lnTo>
                  <a:lnTo>
                    <a:pt x="5918733" y="1256131"/>
                  </a:lnTo>
                  <a:lnTo>
                    <a:pt x="5923381" y="1251483"/>
                  </a:lnTo>
                  <a:lnTo>
                    <a:pt x="5924550" y="1248676"/>
                  </a:lnTo>
                  <a:lnTo>
                    <a:pt x="5924550" y="71196"/>
                  </a:lnTo>
                  <a:lnTo>
                    <a:pt x="5910884" y="29705"/>
                  </a:lnTo>
                  <a:lnTo>
                    <a:pt x="5879350" y="3886"/>
                  </a:lnTo>
                  <a:lnTo>
                    <a:pt x="5866587" y="495"/>
                  </a:lnTo>
                  <a:lnTo>
                    <a:pt x="5862256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886312" y="5372950"/>
              <a:ext cx="5943600" cy="1266190"/>
            </a:xfrm>
            <a:custGeom>
              <a:avLst/>
              <a:gdLst/>
              <a:ahLst/>
              <a:cxnLst/>
              <a:rect l="l" t="t" r="r" b="b"/>
              <a:pathLst>
                <a:path w="5943600" h="1266190">
                  <a:moveTo>
                    <a:pt x="5943600" y="75361"/>
                  </a:moveTo>
                  <a:lnTo>
                    <a:pt x="5930773" y="33020"/>
                  </a:lnTo>
                  <a:lnTo>
                    <a:pt x="5896559" y="4965"/>
                  </a:lnTo>
                  <a:lnTo>
                    <a:pt x="5878157" y="0"/>
                  </a:lnTo>
                  <a:lnTo>
                    <a:pt x="5882271" y="1092"/>
                  </a:lnTo>
                  <a:lnTo>
                    <a:pt x="5896267" y="8826"/>
                  </a:lnTo>
                  <a:lnTo>
                    <a:pt x="5920194" y="46202"/>
                  </a:lnTo>
                  <a:lnTo>
                    <a:pt x="5924550" y="75361"/>
                  </a:lnTo>
                  <a:lnTo>
                    <a:pt x="5924550" y="1246136"/>
                  </a:lnTo>
                  <a:lnTo>
                    <a:pt x="5924156" y="1246530"/>
                  </a:lnTo>
                  <a:lnTo>
                    <a:pt x="5923826" y="1246873"/>
                  </a:lnTo>
                  <a:lnTo>
                    <a:pt x="19850" y="1246936"/>
                  </a:lnTo>
                  <a:lnTo>
                    <a:pt x="19050" y="1246136"/>
                  </a:lnTo>
                  <a:lnTo>
                    <a:pt x="19050" y="75361"/>
                  </a:lnTo>
                  <a:lnTo>
                    <a:pt x="28676" y="33020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28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250467"/>
                  </a:lnTo>
                  <a:lnTo>
                    <a:pt x="2095" y="1255522"/>
                  </a:lnTo>
                  <a:lnTo>
                    <a:pt x="6756" y="1260182"/>
                  </a:lnTo>
                  <a:lnTo>
                    <a:pt x="10464" y="1263891"/>
                  </a:lnTo>
                  <a:lnTo>
                    <a:pt x="15506" y="1265986"/>
                  </a:lnTo>
                  <a:lnTo>
                    <a:pt x="5928093" y="1265986"/>
                  </a:lnTo>
                  <a:lnTo>
                    <a:pt x="5933135" y="1263891"/>
                  </a:lnTo>
                  <a:lnTo>
                    <a:pt x="5936843" y="1260182"/>
                  </a:lnTo>
                  <a:lnTo>
                    <a:pt x="5937326" y="1259700"/>
                  </a:lnTo>
                  <a:lnTo>
                    <a:pt x="5941504" y="1255522"/>
                  </a:lnTo>
                  <a:lnTo>
                    <a:pt x="5943600" y="1250467"/>
                  </a:lnTo>
                  <a:lnTo>
                    <a:pt x="5943600" y="75361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6324" y="5114925"/>
              <a:ext cx="5943599" cy="514349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7781582" y="5220335"/>
            <a:ext cx="153035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064125" y="5773737"/>
            <a:ext cx="4472940" cy="655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E0D6DE"/>
                </a:solidFill>
                <a:latin typeface="Verdana"/>
                <a:cs typeface="Verdana"/>
              </a:rPr>
              <a:t>Top</a:t>
            </a:r>
            <a:r>
              <a:rPr dirty="0" sz="1650" spc="-18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5</a:t>
            </a:r>
            <a:r>
              <a:rPr dirty="0" sz="1650" spc="-18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650" spc="-17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by</a:t>
            </a:r>
            <a:r>
              <a:rPr dirty="0" sz="1650" spc="-18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40">
                <a:solidFill>
                  <a:srgbClr val="E0D6DE"/>
                </a:solidFill>
                <a:latin typeface="Verdana"/>
                <a:cs typeface="Verdana"/>
              </a:rPr>
              <a:t>Rating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Found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with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highest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average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review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ratings.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886324" y="6810375"/>
            <a:ext cx="5943600" cy="1790700"/>
            <a:chOff x="4886324" y="6810375"/>
            <a:chExt cx="5943600" cy="1790700"/>
          </a:xfrm>
        </p:grpSpPr>
        <p:sp>
          <p:nvSpPr>
            <p:cNvPr id="25" name="object 25" descr=""/>
            <p:cNvSpPr/>
            <p:nvPr/>
          </p:nvSpPr>
          <p:spPr>
            <a:xfrm>
              <a:off x="4895850" y="7067550"/>
              <a:ext cx="5924550" cy="1524000"/>
            </a:xfrm>
            <a:custGeom>
              <a:avLst/>
              <a:gdLst/>
              <a:ahLst/>
              <a:cxnLst/>
              <a:rect l="l" t="t" r="r" b="b"/>
              <a:pathLst>
                <a:path w="5924550" h="1524000">
                  <a:moveTo>
                    <a:pt x="5862256" y="0"/>
                  </a:moveTo>
                  <a:lnTo>
                    <a:pt x="62293" y="0"/>
                  </a:lnTo>
                  <a:lnTo>
                    <a:pt x="57962" y="495"/>
                  </a:lnTo>
                  <a:lnTo>
                    <a:pt x="22618" y="18783"/>
                  </a:lnTo>
                  <a:lnTo>
                    <a:pt x="2133" y="56426"/>
                  </a:lnTo>
                  <a:lnTo>
                    <a:pt x="0" y="71196"/>
                  </a:lnTo>
                  <a:lnTo>
                    <a:pt x="0" y="1512091"/>
                  </a:lnTo>
                  <a:lnTo>
                    <a:pt x="0" y="1515380"/>
                  </a:lnTo>
                  <a:lnTo>
                    <a:pt x="1155" y="1518188"/>
                  </a:lnTo>
                  <a:lnTo>
                    <a:pt x="5803" y="1522836"/>
                  </a:lnTo>
                  <a:lnTo>
                    <a:pt x="8623" y="1523997"/>
                  </a:lnTo>
                  <a:lnTo>
                    <a:pt x="5915926" y="1523997"/>
                  </a:lnTo>
                  <a:lnTo>
                    <a:pt x="5918733" y="1522836"/>
                  </a:lnTo>
                  <a:lnTo>
                    <a:pt x="5923381" y="1518188"/>
                  </a:lnTo>
                  <a:lnTo>
                    <a:pt x="5924550" y="1515380"/>
                  </a:lnTo>
                  <a:lnTo>
                    <a:pt x="5924550" y="71196"/>
                  </a:lnTo>
                  <a:lnTo>
                    <a:pt x="5910884" y="29705"/>
                  </a:lnTo>
                  <a:lnTo>
                    <a:pt x="5879350" y="3886"/>
                  </a:lnTo>
                  <a:lnTo>
                    <a:pt x="5866587" y="495"/>
                  </a:lnTo>
                  <a:lnTo>
                    <a:pt x="5862256" y="0"/>
                  </a:lnTo>
                  <a:close/>
                </a:path>
              </a:pathLst>
            </a:custGeom>
            <a:solidFill>
              <a:srgbClr val="0707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886312" y="7068401"/>
              <a:ext cx="5943600" cy="1532890"/>
            </a:xfrm>
            <a:custGeom>
              <a:avLst/>
              <a:gdLst/>
              <a:ahLst/>
              <a:cxnLst/>
              <a:rect l="l" t="t" r="r" b="b"/>
              <a:pathLst>
                <a:path w="5943600" h="1532890">
                  <a:moveTo>
                    <a:pt x="5943600" y="75361"/>
                  </a:moveTo>
                  <a:lnTo>
                    <a:pt x="5930773" y="33020"/>
                  </a:lnTo>
                  <a:lnTo>
                    <a:pt x="5896559" y="4965"/>
                  </a:lnTo>
                  <a:lnTo>
                    <a:pt x="5878157" y="0"/>
                  </a:lnTo>
                  <a:lnTo>
                    <a:pt x="5882271" y="1092"/>
                  </a:lnTo>
                  <a:lnTo>
                    <a:pt x="5896267" y="8826"/>
                  </a:lnTo>
                  <a:lnTo>
                    <a:pt x="5920194" y="46202"/>
                  </a:lnTo>
                  <a:lnTo>
                    <a:pt x="5924550" y="75361"/>
                  </a:lnTo>
                  <a:lnTo>
                    <a:pt x="5924550" y="1512836"/>
                  </a:lnTo>
                  <a:lnTo>
                    <a:pt x="5924156" y="1513230"/>
                  </a:lnTo>
                  <a:lnTo>
                    <a:pt x="5923762" y="1513624"/>
                  </a:lnTo>
                  <a:lnTo>
                    <a:pt x="19850" y="1513624"/>
                  </a:lnTo>
                  <a:lnTo>
                    <a:pt x="19050" y="1512836"/>
                  </a:lnTo>
                  <a:lnTo>
                    <a:pt x="19050" y="75361"/>
                  </a:lnTo>
                  <a:lnTo>
                    <a:pt x="19329" y="67843"/>
                  </a:lnTo>
                  <a:lnTo>
                    <a:pt x="32004" y="27038"/>
                  </a:lnTo>
                  <a:lnTo>
                    <a:pt x="61328" y="1092"/>
                  </a:lnTo>
                  <a:lnTo>
                    <a:pt x="65443" y="0"/>
                  </a:lnTo>
                  <a:lnTo>
                    <a:pt x="61341" y="609"/>
                  </a:lnTo>
                  <a:lnTo>
                    <a:pt x="22313" y="21475"/>
                  </a:lnTo>
                  <a:lnTo>
                    <a:pt x="1460" y="60490"/>
                  </a:lnTo>
                  <a:lnTo>
                    <a:pt x="0" y="75361"/>
                  </a:lnTo>
                  <a:lnTo>
                    <a:pt x="0" y="1517167"/>
                  </a:lnTo>
                  <a:lnTo>
                    <a:pt x="2095" y="1522222"/>
                  </a:lnTo>
                  <a:lnTo>
                    <a:pt x="6756" y="1526882"/>
                  </a:lnTo>
                  <a:lnTo>
                    <a:pt x="10464" y="1530591"/>
                  </a:lnTo>
                  <a:lnTo>
                    <a:pt x="15506" y="1532674"/>
                  </a:lnTo>
                  <a:lnTo>
                    <a:pt x="5928093" y="1532674"/>
                  </a:lnTo>
                  <a:lnTo>
                    <a:pt x="5933135" y="1530591"/>
                  </a:lnTo>
                  <a:lnTo>
                    <a:pt x="5936843" y="1526882"/>
                  </a:lnTo>
                  <a:lnTo>
                    <a:pt x="5937326" y="1526400"/>
                  </a:lnTo>
                  <a:lnTo>
                    <a:pt x="5941504" y="1522222"/>
                  </a:lnTo>
                  <a:lnTo>
                    <a:pt x="5943600" y="1517167"/>
                  </a:lnTo>
                  <a:lnTo>
                    <a:pt x="5943600" y="75361"/>
                  </a:lnTo>
                  <a:close/>
                </a:path>
              </a:pathLst>
            </a:custGeom>
            <a:solidFill>
              <a:srgbClr val="3F3F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6324" y="6810375"/>
              <a:ext cx="5943599" cy="514349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7778305" y="6915784"/>
            <a:ext cx="160020" cy="2724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5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064125" y="7469187"/>
            <a:ext cx="4984115" cy="9315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80">
                <a:solidFill>
                  <a:srgbClr val="E0D6DE"/>
                </a:solidFill>
                <a:latin typeface="Verdana"/>
                <a:cs typeface="Verdana"/>
              </a:rPr>
              <a:t>Shipping</a:t>
            </a:r>
            <a:r>
              <a:rPr dirty="0" sz="1650" spc="-1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Type</a:t>
            </a:r>
            <a:r>
              <a:rPr dirty="0" sz="1650" spc="-17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Comparison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765"/>
              </a:spcBef>
            </a:pP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Compared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average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purchase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amounts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for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Standard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0">
                <a:solidFill>
                  <a:srgbClr val="E0D6DE"/>
                </a:solidFill>
                <a:latin typeface="Verdana"/>
                <a:cs typeface="Verdana"/>
              </a:rPr>
              <a:t>vs.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Express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shipping.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30" name="object 30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8565642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9144000"/>
          </a:xfrm>
          <a:custGeom>
            <a:avLst/>
            <a:gdLst/>
            <a:ahLst/>
            <a:cxnLst/>
            <a:rect l="l" t="t" r="r" b="b"/>
            <a:pathLst>
              <a:path w="11430000" h="9144000">
                <a:moveTo>
                  <a:pt x="11430000" y="0"/>
                </a:moveTo>
                <a:lnTo>
                  <a:pt x="0" y="0"/>
                </a:lnTo>
                <a:lnTo>
                  <a:pt x="0" y="9144000"/>
                </a:lnTo>
                <a:lnTo>
                  <a:pt x="11430000" y="91440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20"/>
              <a:t>Subscription</a:t>
            </a:r>
            <a:r>
              <a:rPr dirty="0" spc="-415"/>
              <a:t> </a:t>
            </a:r>
            <a:r>
              <a:rPr dirty="0" spc="-10"/>
              <a:t>Insights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87375" y="1411287"/>
            <a:ext cx="4044315" cy="9982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>
                <a:solidFill>
                  <a:srgbClr val="96B7FF"/>
                </a:solidFill>
                <a:latin typeface="Verdana"/>
                <a:cs typeface="Verdana"/>
              </a:rPr>
              <a:t>Subscribers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-55">
                <a:solidFill>
                  <a:srgbClr val="96B7FF"/>
                </a:solidFill>
                <a:latin typeface="Verdana"/>
                <a:cs typeface="Verdana"/>
              </a:rPr>
              <a:t>vs.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114">
                <a:solidFill>
                  <a:srgbClr val="96B7FF"/>
                </a:solidFill>
                <a:latin typeface="Verdana"/>
                <a:cs typeface="Verdana"/>
              </a:rPr>
              <a:t>Non-</a:t>
            </a:r>
            <a:r>
              <a:rPr dirty="0" sz="1650" spc="50">
                <a:solidFill>
                  <a:srgbClr val="96B7FF"/>
                </a:solidFill>
                <a:latin typeface="Verdana"/>
                <a:cs typeface="Verdana"/>
              </a:rPr>
              <a:t>Subscribers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290"/>
              </a:spcBef>
            </a:pP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Compared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average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spend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total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revenue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across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subscription</a:t>
            </a:r>
            <a:r>
              <a:rPr dirty="0" sz="1350" spc="-9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statuses.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600075" y="2619374"/>
            <a:ext cx="4905375" cy="1019175"/>
            <a:chOff x="600075" y="2619374"/>
            <a:chExt cx="4905375" cy="1019175"/>
          </a:xfrm>
        </p:grpSpPr>
        <p:sp>
          <p:nvSpPr>
            <p:cNvPr id="6" name="object 6" descr=""/>
            <p:cNvSpPr/>
            <p:nvPr/>
          </p:nvSpPr>
          <p:spPr>
            <a:xfrm>
              <a:off x="604837" y="2624137"/>
              <a:ext cx="4895850" cy="1009650"/>
            </a:xfrm>
            <a:custGeom>
              <a:avLst/>
              <a:gdLst/>
              <a:ahLst/>
              <a:cxnLst/>
              <a:rect l="l" t="t" r="r" b="b"/>
              <a:pathLst>
                <a:path w="4895850" h="1009650">
                  <a:moveTo>
                    <a:pt x="0" y="992974"/>
                  </a:moveTo>
                  <a:lnTo>
                    <a:pt x="0" y="16662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42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4879187" y="0"/>
                  </a:lnTo>
                  <a:lnTo>
                    <a:pt x="4881384" y="0"/>
                  </a:lnTo>
                  <a:lnTo>
                    <a:pt x="4883518" y="419"/>
                  </a:lnTo>
                  <a:lnTo>
                    <a:pt x="4885563" y="1270"/>
                  </a:lnTo>
                  <a:lnTo>
                    <a:pt x="4887595" y="2108"/>
                  </a:lnTo>
                  <a:lnTo>
                    <a:pt x="4889411" y="3314"/>
                  </a:lnTo>
                  <a:lnTo>
                    <a:pt x="4890973" y="4876"/>
                  </a:lnTo>
                  <a:lnTo>
                    <a:pt x="4892535" y="6438"/>
                  </a:lnTo>
                  <a:lnTo>
                    <a:pt x="4893741" y="8242"/>
                  </a:lnTo>
                  <a:lnTo>
                    <a:pt x="4894580" y="10287"/>
                  </a:lnTo>
                  <a:lnTo>
                    <a:pt x="4895430" y="12331"/>
                  </a:lnTo>
                  <a:lnTo>
                    <a:pt x="4895850" y="14452"/>
                  </a:lnTo>
                  <a:lnTo>
                    <a:pt x="4895850" y="16662"/>
                  </a:lnTo>
                  <a:lnTo>
                    <a:pt x="4895850" y="992974"/>
                  </a:lnTo>
                  <a:lnTo>
                    <a:pt x="4895850" y="995184"/>
                  </a:lnTo>
                  <a:lnTo>
                    <a:pt x="4895430" y="997318"/>
                  </a:lnTo>
                  <a:lnTo>
                    <a:pt x="4894580" y="999363"/>
                  </a:lnTo>
                  <a:lnTo>
                    <a:pt x="4893741" y="1001395"/>
                  </a:lnTo>
                  <a:lnTo>
                    <a:pt x="4892535" y="1003211"/>
                  </a:lnTo>
                  <a:lnTo>
                    <a:pt x="4890973" y="1004773"/>
                  </a:lnTo>
                  <a:lnTo>
                    <a:pt x="4889411" y="1006335"/>
                  </a:lnTo>
                  <a:lnTo>
                    <a:pt x="4887595" y="1007529"/>
                  </a:lnTo>
                  <a:lnTo>
                    <a:pt x="4885563" y="1008380"/>
                  </a:lnTo>
                  <a:lnTo>
                    <a:pt x="4883518" y="1009230"/>
                  </a:lnTo>
                  <a:lnTo>
                    <a:pt x="4881384" y="1009650"/>
                  </a:lnTo>
                  <a:lnTo>
                    <a:pt x="4879187" y="1009650"/>
                  </a:lnTo>
                  <a:lnTo>
                    <a:pt x="16668" y="1009650"/>
                  </a:lnTo>
                  <a:lnTo>
                    <a:pt x="14456" y="1009650"/>
                  </a:lnTo>
                  <a:lnTo>
                    <a:pt x="12332" y="1009230"/>
                  </a:lnTo>
                  <a:lnTo>
                    <a:pt x="10289" y="1008380"/>
                  </a:lnTo>
                  <a:lnTo>
                    <a:pt x="8249" y="1007529"/>
                  </a:lnTo>
                  <a:lnTo>
                    <a:pt x="6443" y="1006335"/>
                  </a:lnTo>
                  <a:lnTo>
                    <a:pt x="4881" y="1004773"/>
                  </a:lnTo>
                  <a:lnTo>
                    <a:pt x="3318" y="1003211"/>
                  </a:lnTo>
                  <a:lnTo>
                    <a:pt x="2113" y="1001395"/>
                  </a:lnTo>
                  <a:lnTo>
                    <a:pt x="1270" y="999363"/>
                  </a:lnTo>
                  <a:lnTo>
                    <a:pt x="421" y="997318"/>
                  </a:lnTo>
                  <a:lnTo>
                    <a:pt x="0" y="995184"/>
                  </a:lnTo>
                  <a:lnTo>
                    <a:pt x="0" y="99297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09587" y="2628912"/>
              <a:ext cx="4886325" cy="495300"/>
            </a:xfrm>
            <a:custGeom>
              <a:avLst/>
              <a:gdLst/>
              <a:ahLst/>
              <a:cxnLst/>
              <a:rect l="l" t="t" r="r" b="b"/>
              <a:pathLst>
                <a:path w="4886325" h="495300">
                  <a:moveTo>
                    <a:pt x="121920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06"/>
                  </a:lnTo>
                  <a:lnTo>
                    <a:pt x="0" y="495300"/>
                  </a:lnTo>
                  <a:lnTo>
                    <a:pt x="1219200" y="495300"/>
                  </a:lnTo>
                  <a:lnTo>
                    <a:pt x="1219200" y="0"/>
                  </a:lnTo>
                  <a:close/>
                </a:path>
                <a:path w="4886325" h="495300">
                  <a:moveTo>
                    <a:pt x="4886325" y="15506"/>
                  </a:moveTo>
                  <a:lnTo>
                    <a:pt x="4884229" y="10464"/>
                  </a:lnTo>
                  <a:lnTo>
                    <a:pt x="4875860" y="2095"/>
                  </a:lnTo>
                  <a:lnTo>
                    <a:pt x="4870818" y="0"/>
                  </a:lnTo>
                  <a:lnTo>
                    <a:pt x="3667125" y="0"/>
                  </a:lnTo>
                  <a:lnTo>
                    <a:pt x="3667125" y="495300"/>
                  </a:lnTo>
                  <a:lnTo>
                    <a:pt x="4886325" y="495300"/>
                  </a:lnTo>
                  <a:lnTo>
                    <a:pt x="4886325" y="15506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09587" y="3124212"/>
              <a:ext cx="4886325" cy="504825"/>
            </a:xfrm>
            <a:custGeom>
              <a:avLst/>
              <a:gdLst/>
              <a:ahLst/>
              <a:cxnLst/>
              <a:rect l="l" t="t" r="r" b="b"/>
              <a:pathLst>
                <a:path w="4886325" h="504825">
                  <a:moveTo>
                    <a:pt x="1219200" y="0"/>
                  </a:moveTo>
                  <a:lnTo>
                    <a:pt x="0" y="0"/>
                  </a:lnTo>
                  <a:lnTo>
                    <a:pt x="0" y="489318"/>
                  </a:lnTo>
                  <a:lnTo>
                    <a:pt x="2095" y="494360"/>
                  </a:lnTo>
                  <a:lnTo>
                    <a:pt x="10464" y="502729"/>
                  </a:lnTo>
                  <a:lnTo>
                    <a:pt x="15519" y="504825"/>
                  </a:lnTo>
                  <a:lnTo>
                    <a:pt x="1219200" y="504825"/>
                  </a:lnTo>
                  <a:lnTo>
                    <a:pt x="1219200" y="0"/>
                  </a:lnTo>
                  <a:close/>
                </a:path>
                <a:path w="4886325" h="504825">
                  <a:moveTo>
                    <a:pt x="4886325" y="0"/>
                  </a:moveTo>
                  <a:lnTo>
                    <a:pt x="3667125" y="0"/>
                  </a:lnTo>
                  <a:lnTo>
                    <a:pt x="3667125" y="504825"/>
                  </a:lnTo>
                  <a:lnTo>
                    <a:pt x="4870818" y="504825"/>
                  </a:lnTo>
                  <a:lnTo>
                    <a:pt x="4875860" y="502729"/>
                  </a:lnTo>
                  <a:lnTo>
                    <a:pt x="4884229" y="494360"/>
                  </a:lnTo>
                  <a:lnTo>
                    <a:pt x="4886325" y="489318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68628" y="2768600"/>
            <a:ext cx="2838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Yes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38308" y="2768600"/>
            <a:ext cx="73977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60">
                <a:solidFill>
                  <a:srgbClr val="E0D6DE"/>
                </a:solidFill>
                <a:latin typeface="Verdana"/>
                <a:cs typeface="Verdana"/>
              </a:rPr>
              <a:t>G2G45.00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8796" y="3263900"/>
            <a:ext cx="2533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No</a:t>
            </a:r>
            <a:endParaRPr sz="1350">
              <a:latin typeface="Verdana"/>
              <a:cs typeface="Verdana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1838324" y="2628900"/>
          <a:ext cx="2505075" cy="998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4120"/>
                <a:gridCol w="1214120"/>
              </a:tblGrid>
              <a:tr h="494665"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350" spc="-20">
                          <a:solidFill>
                            <a:srgbClr val="E0D6DE"/>
                          </a:solidFill>
                          <a:latin typeface="Verdana"/>
                          <a:cs typeface="Verdana"/>
                        </a:rPr>
                        <a:t>1053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52400">
                    <a:lnR w="9525">
                      <a:solidFill>
                        <a:srgbClr val="07070C"/>
                      </a:solidFill>
                      <a:prstDash val="solid"/>
                    </a:lnR>
                    <a:solidFill>
                      <a:srgbClr val="FFFFFF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350" spc="-10">
                          <a:solidFill>
                            <a:srgbClr val="E0D6DE"/>
                          </a:solidFill>
                          <a:latin typeface="Verdana"/>
                          <a:cs typeface="Verdana"/>
                        </a:rPr>
                        <a:t>59.49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52400">
                    <a:lnL w="9525">
                      <a:solidFill>
                        <a:srgbClr val="07070C"/>
                      </a:solidFill>
                      <a:prstDash val="solid"/>
                    </a:lnL>
                    <a:solidFill>
                      <a:srgbClr val="FFFFFF">
                        <a:alpha val="3919"/>
                      </a:srgbClr>
                    </a:solidFill>
                  </a:tcPr>
                </a:tc>
              </a:tr>
              <a:tr h="504190"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350" spc="-20">
                          <a:solidFill>
                            <a:srgbClr val="E0D6DE"/>
                          </a:solidFill>
                          <a:latin typeface="Verdana"/>
                          <a:cs typeface="Verdana"/>
                        </a:rPr>
                        <a:t>2847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52400">
                    <a:lnR w="9525">
                      <a:solidFill>
                        <a:srgbClr val="07070C"/>
                      </a:solidFill>
                      <a:prstDash val="solid"/>
                    </a:lnR>
                    <a:solidFill>
                      <a:srgbClr val="000000">
                        <a:alpha val="391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dirty="0" sz="1350" spc="-10">
                          <a:solidFill>
                            <a:srgbClr val="E0D6DE"/>
                          </a:solidFill>
                          <a:latin typeface="Verdana"/>
                          <a:cs typeface="Verdana"/>
                        </a:rPr>
                        <a:t>59.87</a:t>
                      </a:r>
                      <a:endParaRPr sz="1350">
                        <a:latin typeface="Verdana"/>
                        <a:cs typeface="Verdana"/>
                      </a:endParaRPr>
                    </a:p>
                  </a:txBody>
                  <a:tcPr marL="0" marR="0" marB="0" marT="152400">
                    <a:lnL w="9525">
                      <a:solidFill>
                        <a:srgbClr val="07070C"/>
                      </a:solidFill>
                      <a:prstDash val="solid"/>
                    </a:lnL>
                    <a:solidFill>
                      <a:srgbClr val="000000">
                        <a:alpha val="391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object 13" descr=""/>
          <p:cNvSpPr txBox="1"/>
          <p:nvPr/>
        </p:nvSpPr>
        <p:spPr>
          <a:xfrm>
            <a:off x="4438303" y="3263900"/>
            <a:ext cx="83439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17043G.00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4075" y="1457325"/>
            <a:ext cx="4905374" cy="490537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920930" y="6526212"/>
            <a:ext cx="4627880" cy="721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0">
                <a:solidFill>
                  <a:srgbClr val="96B7FF"/>
                </a:solidFill>
                <a:latin typeface="Verdana"/>
                <a:cs typeface="Verdana"/>
              </a:rPr>
              <a:t>Repeat</a:t>
            </a:r>
            <a:r>
              <a:rPr dirty="0" sz="1650" spc="-18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Buyers</a:t>
            </a:r>
            <a:r>
              <a:rPr dirty="0" sz="1650" spc="-18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-30">
                <a:solidFill>
                  <a:srgbClr val="96B7FF"/>
                </a:solidFill>
                <a:latin typeface="Verdana"/>
                <a:cs typeface="Verdana"/>
              </a:rPr>
              <a:t>&amp;</a:t>
            </a:r>
            <a:r>
              <a:rPr dirty="0" sz="1650" spc="-18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96B7FF"/>
                </a:solidFill>
                <a:latin typeface="Verdana"/>
                <a:cs typeface="Verdana"/>
              </a:rPr>
              <a:t>Subscriptions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Customers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with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45">
                <a:solidFill>
                  <a:srgbClr val="E0D6DE"/>
                </a:solidFill>
                <a:latin typeface="Verdana"/>
                <a:cs typeface="Verdana"/>
              </a:rPr>
              <a:t>&gt;5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purchases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are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more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likely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to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subscribe.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934075" y="7458075"/>
            <a:ext cx="4905375" cy="1019175"/>
            <a:chOff x="5934075" y="7458075"/>
            <a:chExt cx="4905375" cy="1019175"/>
          </a:xfrm>
        </p:grpSpPr>
        <p:sp>
          <p:nvSpPr>
            <p:cNvPr id="17" name="object 17" descr=""/>
            <p:cNvSpPr/>
            <p:nvPr/>
          </p:nvSpPr>
          <p:spPr>
            <a:xfrm>
              <a:off x="5938837" y="7462837"/>
              <a:ext cx="4895850" cy="1009650"/>
            </a:xfrm>
            <a:custGeom>
              <a:avLst/>
              <a:gdLst/>
              <a:ahLst/>
              <a:cxnLst/>
              <a:rect l="l" t="t" r="r" b="b"/>
              <a:pathLst>
                <a:path w="4895850" h="1009650">
                  <a:moveTo>
                    <a:pt x="0" y="992981"/>
                  </a:moveTo>
                  <a:lnTo>
                    <a:pt x="0" y="16662"/>
                  </a:lnTo>
                  <a:lnTo>
                    <a:pt x="0" y="14452"/>
                  </a:lnTo>
                  <a:lnTo>
                    <a:pt x="419" y="12331"/>
                  </a:lnTo>
                  <a:lnTo>
                    <a:pt x="1270" y="10287"/>
                  </a:lnTo>
                  <a:lnTo>
                    <a:pt x="2108" y="8242"/>
                  </a:lnTo>
                  <a:lnTo>
                    <a:pt x="3314" y="6438"/>
                  </a:lnTo>
                  <a:lnTo>
                    <a:pt x="4876" y="4876"/>
                  </a:lnTo>
                  <a:lnTo>
                    <a:pt x="6438" y="3314"/>
                  </a:lnTo>
                  <a:lnTo>
                    <a:pt x="8242" y="2108"/>
                  </a:lnTo>
                  <a:lnTo>
                    <a:pt x="10287" y="1270"/>
                  </a:lnTo>
                  <a:lnTo>
                    <a:pt x="12331" y="419"/>
                  </a:lnTo>
                  <a:lnTo>
                    <a:pt x="14452" y="0"/>
                  </a:lnTo>
                  <a:lnTo>
                    <a:pt x="16675" y="0"/>
                  </a:lnTo>
                  <a:lnTo>
                    <a:pt x="4879187" y="0"/>
                  </a:lnTo>
                  <a:lnTo>
                    <a:pt x="4881397" y="0"/>
                  </a:lnTo>
                  <a:lnTo>
                    <a:pt x="4883518" y="419"/>
                  </a:lnTo>
                  <a:lnTo>
                    <a:pt x="4885563" y="1270"/>
                  </a:lnTo>
                  <a:lnTo>
                    <a:pt x="4887595" y="2108"/>
                  </a:lnTo>
                  <a:lnTo>
                    <a:pt x="4889411" y="3314"/>
                  </a:lnTo>
                  <a:lnTo>
                    <a:pt x="4890973" y="4876"/>
                  </a:lnTo>
                  <a:lnTo>
                    <a:pt x="4892535" y="6438"/>
                  </a:lnTo>
                  <a:lnTo>
                    <a:pt x="4893741" y="8242"/>
                  </a:lnTo>
                  <a:lnTo>
                    <a:pt x="4894580" y="10287"/>
                  </a:lnTo>
                  <a:lnTo>
                    <a:pt x="4895430" y="12331"/>
                  </a:lnTo>
                  <a:lnTo>
                    <a:pt x="4895850" y="14452"/>
                  </a:lnTo>
                  <a:lnTo>
                    <a:pt x="4895850" y="16662"/>
                  </a:lnTo>
                  <a:lnTo>
                    <a:pt x="4895850" y="992981"/>
                  </a:lnTo>
                  <a:lnTo>
                    <a:pt x="4895850" y="995188"/>
                  </a:lnTo>
                  <a:lnTo>
                    <a:pt x="4895430" y="997317"/>
                  </a:lnTo>
                  <a:lnTo>
                    <a:pt x="4894580" y="999356"/>
                  </a:lnTo>
                  <a:lnTo>
                    <a:pt x="4893741" y="1001400"/>
                  </a:lnTo>
                  <a:lnTo>
                    <a:pt x="4892535" y="1003200"/>
                  </a:lnTo>
                  <a:lnTo>
                    <a:pt x="4881397" y="1009650"/>
                  </a:lnTo>
                  <a:lnTo>
                    <a:pt x="4879187" y="1009650"/>
                  </a:lnTo>
                  <a:lnTo>
                    <a:pt x="16675" y="1009650"/>
                  </a:lnTo>
                  <a:lnTo>
                    <a:pt x="14452" y="1009650"/>
                  </a:lnTo>
                  <a:lnTo>
                    <a:pt x="12331" y="1009223"/>
                  </a:lnTo>
                  <a:lnTo>
                    <a:pt x="1270" y="999356"/>
                  </a:lnTo>
                  <a:lnTo>
                    <a:pt x="419" y="997317"/>
                  </a:lnTo>
                  <a:lnTo>
                    <a:pt x="0" y="995188"/>
                  </a:lnTo>
                  <a:lnTo>
                    <a:pt x="0" y="99298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943587" y="7467612"/>
              <a:ext cx="4886325" cy="504825"/>
            </a:xfrm>
            <a:custGeom>
              <a:avLst/>
              <a:gdLst/>
              <a:ahLst/>
              <a:cxnLst/>
              <a:rect l="l" t="t" r="r" b="b"/>
              <a:pathLst>
                <a:path w="4886325" h="504825">
                  <a:moveTo>
                    <a:pt x="2438400" y="0"/>
                  </a:moveTo>
                  <a:lnTo>
                    <a:pt x="15506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06"/>
                  </a:lnTo>
                  <a:lnTo>
                    <a:pt x="0" y="504825"/>
                  </a:lnTo>
                  <a:lnTo>
                    <a:pt x="2438400" y="504825"/>
                  </a:lnTo>
                  <a:lnTo>
                    <a:pt x="2438400" y="0"/>
                  </a:lnTo>
                  <a:close/>
                </a:path>
                <a:path w="4886325" h="504825">
                  <a:moveTo>
                    <a:pt x="4886325" y="15506"/>
                  </a:moveTo>
                  <a:lnTo>
                    <a:pt x="4884229" y="10464"/>
                  </a:lnTo>
                  <a:lnTo>
                    <a:pt x="4875860" y="2095"/>
                  </a:lnTo>
                  <a:lnTo>
                    <a:pt x="4870818" y="0"/>
                  </a:lnTo>
                  <a:lnTo>
                    <a:pt x="2447925" y="0"/>
                  </a:lnTo>
                  <a:lnTo>
                    <a:pt x="2447925" y="504825"/>
                  </a:lnTo>
                  <a:lnTo>
                    <a:pt x="4886325" y="504825"/>
                  </a:lnTo>
                  <a:lnTo>
                    <a:pt x="4886325" y="15506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943587" y="7972437"/>
              <a:ext cx="4886325" cy="495300"/>
            </a:xfrm>
            <a:custGeom>
              <a:avLst/>
              <a:gdLst/>
              <a:ahLst/>
              <a:cxnLst/>
              <a:rect l="l" t="t" r="r" b="b"/>
              <a:pathLst>
                <a:path w="4886325" h="495300">
                  <a:moveTo>
                    <a:pt x="2438400" y="0"/>
                  </a:moveTo>
                  <a:lnTo>
                    <a:pt x="0" y="0"/>
                  </a:lnTo>
                  <a:lnTo>
                    <a:pt x="0" y="479780"/>
                  </a:lnTo>
                  <a:lnTo>
                    <a:pt x="2095" y="484835"/>
                  </a:lnTo>
                  <a:lnTo>
                    <a:pt x="10464" y="493204"/>
                  </a:lnTo>
                  <a:lnTo>
                    <a:pt x="15506" y="495300"/>
                  </a:lnTo>
                  <a:lnTo>
                    <a:pt x="2438400" y="495300"/>
                  </a:lnTo>
                  <a:lnTo>
                    <a:pt x="2438400" y="0"/>
                  </a:lnTo>
                  <a:close/>
                </a:path>
                <a:path w="4886325" h="495300">
                  <a:moveTo>
                    <a:pt x="4886325" y="0"/>
                  </a:moveTo>
                  <a:lnTo>
                    <a:pt x="2447925" y="0"/>
                  </a:lnTo>
                  <a:lnTo>
                    <a:pt x="2447925" y="495300"/>
                  </a:lnTo>
                  <a:lnTo>
                    <a:pt x="4870818" y="495300"/>
                  </a:lnTo>
                  <a:lnTo>
                    <a:pt x="4875860" y="493204"/>
                  </a:lnTo>
                  <a:lnTo>
                    <a:pt x="4884229" y="484835"/>
                  </a:lnTo>
                  <a:lnTo>
                    <a:pt x="4886325" y="479780"/>
                  </a:lnTo>
                  <a:lnTo>
                    <a:pt x="4886325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102057" y="7607300"/>
            <a:ext cx="2533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No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550123" y="7607300"/>
            <a:ext cx="4064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0">
                <a:solidFill>
                  <a:srgbClr val="E0D6DE"/>
                </a:solidFill>
                <a:latin typeface="Verdana"/>
                <a:cs typeface="Verdana"/>
              </a:rPr>
              <a:t>2518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101889" y="8112125"/>
            <a:ext cx="2838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Yes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550141" y="8112125"/>
            <a:ext cx="3111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5">
                <a:solidFill>
                  <a:srgbClr val="E0D6DE"/>
                </a:solidFill>
                <a:latin typeface="Verdana"/>
                <a:cs typeface="Verdana"/>
              </a:rPr>
              <a:t>958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24" name="object 24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80244" y="8629650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707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7375" y="920750"/>
            <a:ext cx="61779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150"/>
              <a:t>Product</a:t>
            </a:r>
            <a:r>
              <a:rPr dirty="0" spc="-420"/>
              <a:t> </a:t>
            </a:r>
            <a:r>
              <a:rPr dirty="0" spc="-80"/>
              <a:t>&amp;</a:t>
            </a:r>
            <a:r>
              <a:rPr dirty="0" spc="-420"/>
              <a:t> </a:t>
            </a:r>
            <a:r>
              <a:rPr dirty="0" spc="125"/>
              <a:t>Discount</a:t>
            </a:r>
            <a:r>
              <a:rPr dirty="0" spc="-415"/>
              <a:t> </a:t>
            </a:r>
            <a:r>
              <a:rPr dirty="0" spc="50"/>
              <a:t>Analysis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00075" y="1828799"/>
            <a:ext cx="5029200" cy="1952625"/>
            <a:chOff x="600075" y="1828799"/>
            <a:chExt cx="5029200" cy="1952625"/>
          </a:xfrm>
        </p:grpSpPr>
        <p:sp>
          <p:nvSpPr>
            <p:cNvPr id="5" name="object 5" descr=""/>
            <p:cNvSpPr/>
            <p:nvPr/>
          </p:nvSpPr>
          <p:spPr>
            <a:xfrm>
              <a:off x="600075" y="1828799"/>
              <a:ext cx="5029200" cy="1952625"/>
            </a:xfrm>
            <a:custGeom>
              <a:avLst/>
              <a:gdLst/>
              <a:ahLst/>
              <a:cxnLst/>
              <a:rect l="l" t="t" r="r" b="b"/>
              <a:pathLst>
                <a:path w="5029200" h="1952625">
                  <a:moveTo>
                    <a:pt x="5010607" y="0"/>
                  </a:moveTo>
                  <a:lnTo>
                    <a:pt x="18588" y="0"/>
                  </a:lnTo>
                  <a:lnTo>
                    <a:pt x="15854" y="546"/>
                  </a:lnTo>
                  <a:lnTo>
                    <a:pt x="0" y="18592"/>
                  </a:lnTo>
                  <a:lnTo>
                    <a:pt x="0" y="1931200"/>
                  </a:lnTo>
                  <a:lnTo>
                    <a:pt x="0" y="1934032"/>
                  </a:lnTo>
                  <a:lnTo>
                    <a:pt x="18588" y="1952625"/>
                  </a:lnTo>
                  <a:lnTo>
                    <a:pt x="5010607" y="1952625"/>
                  </a:lnTo>
                  <a:lnTo>
                    <a:pt x="5029200" y="1934032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25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524" y="2000250"/>
              <a:ext cx="514349" cy="514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268" y="2139974"/>
              <a:ext cx="241870" cy="23777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58825" y="2659062"/>
            <a:ext cx="4130040" cy="93154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Discount-</a:t>
            </a:r>
            <a:r>
              <a:rPr dirty="0" sz="1650" spc="70">
                <a:solidFill>
                  <a:srgbClr val="E0D6DE"/>
                </a:solidFill>
                <a:latin typeface="Verdana"/>
                <a:cs typeface="Verdana"/>
              </a:rPr>
              <a:t>Dependent</a:t>
            </a:r>
            <a:r>
              <a:rPr dirty="0" sz="1650" spc="-20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765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Identified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5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with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highest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percentage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of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discounted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purchases.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00725" y="1828799"/>
            <a:ext cx="5029200" cy="1952625"/>
            <a:chOff x="5800725" y="1828799"/>
            <a:chExt cx="5029200" cy="1952625"/>
          </a:xfrm>
        </p:grpSpPr>
        <p:sp>
          <p:nvSpPr>
            <p:cNvPr id="10" name="object 10" descr=""/>
            <p:cNvSpPr/>
            <p:nvPr/>
          </p:nvSpPr>
          <p:spPr>
            <a:xfrm>
              <a:off x="5800725" y="1828799"/>
              <a:ext cx="5029200" cy="1952625"/>
            </a:xfrm>
            <a:custGeom>
              <a:avLst/>
              <a:gdLst/>
              <a:ahLst/>
              <a:cxnLst/>
              <a:rect l="l" t="t" r="r" b="b"/>
              <a:pathLst>
                <a:path w="5029200" h="1952625">
                  <a:moveTo>
                    <a:pt x="5010607" y="0"/>
                  </a:moveTo>
                  <a:lnTo>
                    <a:pt x="18592" y="0"/>
                  </a:lnTo>
                  <a:lnTo>
                    <a:pt x="15849" y="546"/>
                  </a:lnTo>
                  <a:lnTo>
                    <a:pt x="0" y="18592"/>
                  </a:lnTo>
                  <a:lnTo>
                    <a:pt x="0" y="1931200"/>
                  </a:lnTo>
                  <a:lnTo>
                    <a:pt x="0" y="1934032"/>
                  </a:lnTo>
                  <a:lnTo>
                    <a:pt x="18592" y="1952625"/>
                  </a:lnTo>
                  <a:lnTo>
                    <a:pt x="5010607" y="1952625"/>
                  </a:lnTo>
                  <a:lnTo>
                    <a:pt x="5029200" y="1934032"/>
                  </a:lnTo>
                  <a:lnTo>
                    <a:pt x="5029200" y="18592"/>
                  </a:lnTo>
                  <a:lnTo>
                    <a:pt x="5013350" y="546"/>
                  </a:lnTo>
                  <a:lnTo>
                    <a:pt x="5010607" y="0"/>
                  </a:lnTo>
                  <a:close/>
                </a:path>
              </a:pathLst>
            </a:custGeom>
            <a:solidFill>
              <a:srgbClr val="25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2174" y="2000250"/>
              <a:ext cx="514349" cy="5143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9924" y="2142749"/>
              <a:ext cx="241682" cy="232170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959475" y="2659062"/>
            <a:ext cx="4612005" cy="655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>
                <a:solidFill>
                  <a:srgbClr val="E0D6DE"/>
                </a:solidFill>
                <a:latin typeface="Verdana"/>
                <a:cs typeface="Verdana"/>
              </a:rPr>
              <a:t>Top</a:t>
            </a:r>
            <a:r>
              <a:rPr dirty="0" sz="1650" spc="-20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-20">
                <a:solidFill>
                  <a:srgbClr val="E0D6DE"/>
                </a:solidFill>
                <a:latin typeface="Verdana"/>
                <a:cs typeface="Verdana"/>
              </a:rPr>
              <a:t>3</a:t>
            </a:r>
            <a:r>
              <a:rPr dirty="0" sz="1650" spc="-19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7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650" spc="-20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0">
                <a:solidFill>
                  <a:srgbClr val="E0D6DE"/>
                </a:solidFill>
                <a:latin typeface="Verdana"/>
                <a:cs typeface="Verdana"/>
              </a:rPr>
              <a:t>per</a:t>
            </a:r>
            <a:r>
              <a:rPr dirty="0" sz="1650" spc="-19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55">
                <a:solidFill>
                  <a:srgbClr val="E0D6DE"/>
                </a:solidFill>
                <a:latin typeface="Verdana"/>
                <a:cs typeface="Verdana"/>
              </a:rPr>
              <a:t>Category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Listed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the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most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purchased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products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within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each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category.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00075" y="3971925"/>
            <a:ext cx="10229850" cy="1514475"/>
            <a:chOff x="600075" y="3971925"/>
            <a:chExt cx="10229850" cy="1514475"/>
          </a:xfrm>
        </p:grpSpPr>
        <p:sp>
          <p:nvSpPr>
            <p:cNvPr id="15" name="object 15" descr=""/>
            <p:cNvSpPr/>
            <p:nvPr/>
          </p:nvSpPr>
          <p:spPr>
            <a:xfrm>
              <a:off x="604837" y="3976687"/>
              <a:ext cx="10220325" cy="1504950"/>
            </a:xfrm>
            <a:custGeom>
              <a:avLst/>
              <a:gdLst/>
              <a:ahLst/>
              <a:cxnLst/>
              <a:rect l="l" t="t" r="r" b="b"/>
              <a:pathLst>
                <a:path w="10220325" h="1504950">
                  <a:moveTo>
                    <a:pt x="0" y="1488282"/>
                  </a:moveTo>
                  <a:lnTo>
                    <a:pt x="0" y="16675"/>
                  </a:lnTo>
                  <a:lnTo>
                    <a:pt x="0" y="14452"/>
                  </a:lnTo>
                  <a:lnTo>
                    <a:pt x="421" y="12331"/>
                  </a:lnTo>
                  <a:lnTo>
                    <a:pt x="1270" y="10287"/>
                  </a:lnTo>
                  <a:lnTo>
                    <a:pt x="2113" y="8242"/>
                  </a:lnTo>
                  <a:lnTo>
                    <a:pt x="3318" y="6438"/>
                  </a:lnTo>
                  <a:lnTo>
                    <a:pt x="4881" y="4876"/>
                  </a:lnTo>
                  <a:lnTo>
                    <a:pt x="6443" y="3314"/>
                  </a:lnTo>
                  <a:lnTo>
                    <a:pt x="8249" y="2108"/>
                  </a:lnTo>
                  <a:lnTo>
                    <a:pt x="10289" y="1270"/>
                  </a:lnTo>
                  <a:lnTo>
                    <a:pt x="12332" y="419"/>
                  </a:lnTo>
                  <a:lnTo>
                    <a:pt x="14456" y="0"/>
                  </a:lnTo>
                  <a:lnTo>
                    <a:pt x="16668" y="0"/>
                  </a:lnTo>
                  <a:lnTo>
                    <a:pt x="10203662" y="0"/>
                  </a:lnTo>
                  <a:lnTo>
                    <a:pt x="10205872" y="0"/>
                  </a:lnTo>
                  <a:lnTo>
                    <a:pt x="10207993" y="419"/>
                  </a:lnTo>
                  <a:lnTo>
                    <a:pt x="10210038" y="1270"/>
                  </a:lnTo>
                  <a:lnTo>
                    <a:pt x="10212070" y="2108"/>
                  </a:lnTo>
                  <a:lnTo>
                    <a:pt x="10213873" y="3314"/>
                  </a:lnTo>
                  <a:lnTo>
                    <a:pt x="10220325" y="14452"/>
                  </a:lnTo>
                  <a:lnTo>
                    <a:pt x="10220325" y="16675"/>
                  </a:lnTo>
                  <a:lnTo>
                    <a:pt x="10220325" y="1488282"/>
                  </a:lnTo>
                  <a:lnTo>
                    <a:pt x="10220325" y="1490489"/>
                  </a:lnTo>
                  <a:lnTo>
                    <a:pt x="10219893" y="1492618"/>
                  </a:lnTo>
                  <a:lnTo>
                    <a:pt x="10205872" y="1504951"/>
                  </a:lnTo>
                  <a:lnTo>
                    <a:pt x="10203662" y="1504951"/>
                  </a:lnTo>
                  <a:lnTo>
                    <a:pt x="16668" y="1504951"/>
                  </a:lnTo>
                  <a:lnTo>
                    <a:pt x="14456" y="1504951"/>
                  </a:lnTo>
                  <a:lnTo>
                    <a:pt x="12332" y="1504524"/>
                  </a:lnTo>
                  <a:lnTo>
                    <a:pt x="10289" y="1503681"/>
                  </a:lnTo>
                  <a:lnTo>
                    <a:pt x="8249" y="1502832"/>
                  </a:lnTo>
                  <a:lnTo>
                    <a:pt x="6443" y="1501627"/>
                  </a:lnTo>
                  <a:lnTo>
                    <a:pt x="4881" y="1500064"/>
                  </a:lnTo>
                  <a:lnTo>
                    <a:pt x="3318" y="1498502"/>
                  </a:lnTo>
                  <a:lnTo>
                    <a:pt x="2113" y="1496701"/>
                  </a:lnTo>
                  <a:lnTo>
                    <a:pt x="1270" y="1494656"/>
                  </a:lnTo>
                  <a:lnTo>
                    <a:pt x="421" y="1492618"/>
                  </a:lnTo>
                  <a:lnTo>
                    <a:pt x="0" y="1490489"/>
                  </a:lnTo>
                  <a:lnTo>
                    <a:pt x="0" y="148828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9587" y="3981462"/>
              <a:ext cx="10210800" cy="1495425"/>
            </a:xfrm>
            <a:custGeom>
              <a:avLst/>
              <a:gdLst/>
              <a:ahLst/>
              <a:cxnLst/>
              <a:rect l="l" t="t" r="r" b="b"/>
              <a:pathLst>
                <a:path w="10210800" h="1495425">
                  <a:moveTo>
                    <a:pt x="2038350" y="1000125"/>
                  </a:moveTo>
                  <a:lnTo>
                    <a:pt x="0" y="1000125"/>
                  </a:lnTo>
                  <a:lnTo>
                    <a:pt x="0" y="1479905"/>
                  </a:lnTo>
                  <a:lnTo>
                    <a:pt x="2095" y="1484960"/>
                  </a:lnTo>
                  <a:lnTo>
                    <a:pt x="10464" y="1493329"/>
                  </a:lnTo>
                  <a:lnTo>
                    <a:pt x="15519" y="1495425"/>
                  </a:lnTo>
                  <a:lnTo>
                    <a:pt x="2038350" y="1495425"/>
                  </a:lnTo>
                  <a:lnTo>
                    <a:pt x="2038350" y="1000125"/>
                  </a:lnTo>
                  <a:close/>
                </a:path>
                <a:path w="10210800" h="1495425">
                  <a:moveTo>
                    <a:pt x="2038350" y="0"/>
                  </a:moveTo>
                  <a:lnTo>
                    <a:pt x="15519" y="0"/>
                  </a:lnTo>
                  <a:lnTo>
                    <a:pt x="10464" y="2095"/>
                  </a:lnTo>
                  <a:lnTo>
                    <a:pt x="2095" y="10464"/>
                  </a:lnTo>
                  <a:lnTo>
                    <a:pt x="0" y="15519"/>
                  </a:lnTo>
                  <a:lnTo>
                    <a:pt x="0" y="495300"/>
                  </a:lnTo>
                  <a:lnTo>
                    <a:pt x="2038350" y="495300"/>
                  </a:lnTo>
                  <a:lnTo>
                    <a:pt x="2038350" y="0"/>
                  </a:lnTo>
                  <a:close/>
                </a:path>
                <a:path w="10210800" h="1495425">
                  <a:moveTo>
                    <a:pt x="10210800" y="1000125"/>
                  </a:moveTo>
                  <a:lnTo>
                    <a:pt x="6134100" y="1000125"/>
                  </a:lnTo>
                  <a:lnTo>
                    <a:pt x="6134100" y="1495425"/>
                  </a:lnTo>
                  <a:lnTo>
                    <a:pt x="10195293" y="1495425"/>
                  </a:lnTo>
                  <a:lnTo>
                    <a:pt x="10200335" y="1493329"/>
                  </a:lnTo>
                  <a:lnTo>
                    <a:pt x="10208704" y="1484960"/>
                  </a:lnTo>
                  <a:lnTo>
                    <a:pt x="10210800" y="1479905"/>
                  </a:lnTo>
                  <a:lnTo>
                    <a:pt x="10210800" y="1000125"/>
                  </a:lnTo>
                  <a:close/>
                </a:path>
                <a:path w="10210800" h="1495425">
                  <a:moveTo>
                    <a:pt x="10210800" y="15519"/>
                  </a:moveTo>
                  <a:lnTo>
                    <a:pt x="10208704" y="10464"/>
                  </a:lnTo>
                  <a:lnTo>
                    <a:pt x="10200335" y="2095"/>
                  </a:lnTo>
                  <a:lnTo>
                    <a:pt x="10195293" y="0"/>
                  </a:lnTo>
                  <a:lnTo>
                    <a:pt x="6134100" y="0"/>
                  </a:lnTo>
                  <a:lnTo>
                    <a:pt x="6134100" y="495300"/>
                  </a:lnTo>
                  <a:lnTo>
                    <a:pt x="10210800" y="495300"/>
                  </a:lnTo>
                  <a:lnTo>
                    <a:pt x="10210800" y="15519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68498" y="4121150"/>
            <a:ext cx="1206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657474" y="3981450"/>
            <a:ext cx="4076700" cy="495300"/>
          </a:xfrm>
          <a:prstGeom prst="rect">
            <a:avLst/>
          </a:prstGeom>
          <a:solidFill>
            <a:srgbClr val="FFFFFF">
              <a:alpha val="3919"/>
            </a:srgbClr>
          </a:solidFill>
        </p:spPr>
        <p:txBody>
          <a:bodyPr wrap="square" lIns="0" tIns="15240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200"/>
              </a:spcBef>
            </a:pP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Accessories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899633" y="4121150"/>
            <a:ext cx="65341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Jewelry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09600" y="4476750"/>
            <a:ext cx="2038350" cy="50482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wrap="square" lIns="0" tIns="152400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1200"/>
              </a:spcBef>
            </a:pP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657474" y="4476750"/>
            <a:ext cx="4076700" cy="50482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wrap="square" lIns="0" tIns="15240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200"/>
              </a:spcBef>
            </a:pP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Clothing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43699" y="4476750"/>
            <a:ext cx="4076700" cy="504825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wrap="square" lIns="0" tIns="15240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1200"/>
              </a:spcBef>
            </a:pP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Blouse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68498" y="5121275"/>
            <a:ext cx="1206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657474" y="4981576"/>
            <a:ext cx="4076700" cy="495300"/>
          </a:xfrm>
          <a:prstGeom prst="rect">
            <a:avLst/>
          </a:prstGeom>
          <a:solidFill>
            <a:srgbClr val="FFFFFF">
              <a:alpha val="3919"/>
            </a:srgbClr>
          </a:solidFill>
        </p:spPr>
        <p:txBody>
          <a:bodyPr wrap="square" lIns="0" tIns="152400" rIns="0" bIns="0" rtlCol="0" vert="horz">
            <a:spAutoFit/>
          </a:bodyPr>
          <a:lstStyle/>
          <a:p>
            <a:pPr marL="170180">
              <a:lnSpc>
                <a:spcPct val="100000"/>
              </a:lnSpc>
              <a:spcBef>
                <a:spcPts val="1200"/>
              </a:spcBef>
            </a:pP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Footwear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899634" y="5121275"/>
            <a:ext cx="66103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Sandals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26" name="object 26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644525"/>
            <a:ext cx="939228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95"/>
              <a:t>Customer</a:t>
            </a:r>
            <a:r>
              <a:rPr dirty="0" spc="-370"/>
              <a:t> </a:t>
            </a:r>
            <a:r>
              <a:rPr dirty="0" spc="75"/>
              <a:t>Segmentation</a:t>
            </a:r>
            <a:r>
              <a:rPr dirty="0" spc="-370"/>
              <a:t> </a:t>
            </a:r>
            <a:r>
              <a:rPr dirty="0" spc="-80"/>
              <a:t>&amp;</a:t>
            </a:r>
            <a:r>
              <a:rPr dirty="0" spc="-370"/>
              <a:t> </a:t>
            </a:r>
            <a:r>
              <a:rPr dirty="0"/>
              <a:t>Revenue</a:t>
            </a:r>
            <a:r>
              <a:rPr dirty="0" spc="-370"/>
              <a:t> </a:t>
            </a:r>
            <a:r>
              <a:rPr dirty="0"/>
              <a:t>by</a:t>
            </a:r>
            <a:r>
              <a:rPr dirty="0" spc="-365"/>
              <a:t> </a:t>
            </a:r>
            <a:r>
              <a:rPr dirty="0" spc="135"/>
              <a:t>Age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1611312"/>
            <a:ext cx="4131945" cy="9982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>
                <a:solidFill>
                  <a:srgbClr val="96B7FF"/>
                </a:solidFill>
                <a:latin typeface="Verdana"/>
                <a:cs typeface="Verdana"/>
              </a:rPr>
              <a:t>Customer</a:t>
            </a:r>
            <a:r>
              <a:rPr dirty="0" sz="1650" spc="-195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45">
                <a:solidFill>
                  <a:srgbClr val="96B7FF"/>
                </a:solidFill>
                <a:latin typeface="Verdana"/>
                <a:cs typeface="Verdana"/>
              </a:rPr>
              <a:t>Segmentation</a:t>
            </a:r>
            <a:endParaRPr sz="1650">
              <a:latin typeface="Verdana"/>
              <a:cs typeface="Verdana"/>
            </a:endParaRPr>
          </a:p>
          <a:p>
            <a:pPr marL="12700" marR="5080">
              <a:lnSpc>
                <a:spcPct val="134300"/>
              </a:lnSpc>
              <a:spcBef>
                <a:spcPts val="1290"/>
              </a:spcBef>
            </a:pP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Customers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classiried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into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New,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Peturning,</a:t>
            </a:r>
            <a:r>
              <a:rPr dirty="0" sz="1350" spc="-1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and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Loyal </a:t>
            </a:r>
            <a:r>
              <a:rPr dirty="0" sz="1350" spc="-70">
                <a:solidFill>
                  <a:srgbClr val="E0D6DE"/>
                </a:solidFill>
                <a:latin typeface="Verdana"/>
                <a:cs typeface="Verdana"/>
              </a:rPr>
              <a:t>segments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based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on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purchase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0">
                <a:solidFill>
                  <a:srgbClr val="E0D6DE"/>
                </a:solidFill>
                <a:latin typeface="Verdana"/>
                <a:cs typeface="Verdana"/>
              </a:rPr>
              <a:t>history.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1824" y="2897039"/>
            <a:ext cx="2382346" cy="23823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8275" y="5400676"/>
            <a:ext cx="171450" cy="17144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672183" y="5378451"/>
            <a:ext cx="4489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45">
                <a:solidFill>
                  <a:srgbClr val="E0D6DE"/>
                </a:solidFill>
                <a:latin typeface="Verdana"/>
                <a:cs typeface="Verdana"/>
              </a:rPr>
              <a:t>Loyal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52725" y="5400676"/>
            <a:ext cx="171450" cy="17144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985439" y="5378451"/>
            <a:ext cx="38290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New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0500" y="5400676"/>
            <a:ext cx="171450" cy="17144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232478" y="5378451"/>
            <a:ext cx="81280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Peturning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20930" y="1611312"/>
            <a:ext cx="3641090" cy="721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Revenue</a:t>
            </a:r>
            <a:r>
              <a:rPr dirty="0" sz="1650" spc="-13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by</a:t>
            </a:r>
            <a:r>
              <a:rPr dirty="0" sz="1650" spc="-13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100">
                <a:solidFill>
                  <a:srgbClr val="96B7FF"/>
                </a:solidFill>
                <a:latin typeface="Verdana"/>
                <a:cs typeface="Verdana"/>
              </a:rPr>
              <a:t>Age</a:t>
            </a:r>
            <a:r>
              <a:rPr dirty="0" sz="1650" spc="-125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95">
                <a:solidFill>
                  <a:srgbClr val="96B7FF"/>
                </a:solidFill>
                <a:latin typeface="Verdana"/>
                <a:cs typeface="Verdana"/>
              </a:rPr>
              <a:t>Croup</a:t>
            </a:r>
            <a:endParaRPr sz="1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Total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5">
                <a:solidFill>
                  <a:srgbClr val="E0D6DE"/>
                </a:solidFill>
                <a:latin typeface="Verdana"/>
                <a:cs typeface="Verdana"/>
              </a:rPr>
              <a:t>revenue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contribution</a:t>
            </a:r>
            <a:r>
              <a:rPr dirty="0" sz="1350" spc="-1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5">
                <a:solidFill>
                  <a:srgbClr val="E0D6DE"/>
                </a:solidFill>
                <a:latin typeface="Verdana"/>
                <a:cs typeface="Verdana"/>
              </a:rPr>
              <a:t>or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each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age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5">
                <a:solidFill>
                  <a:srgbClr val="E0D6DE"/>
                </a:solidFill>
                <a:latin typeface="Verdana"/>
                <a:cs typeface="Verdana"/>
              </a:rPr>
              <a:t>group.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459678" y="2604232"/>
            <a:ext cx="4384040" cy="2540635"/>
            <a:chOff x="6459678" y="2604232"/>
            <a:chExt cx="4384040" cy="2540635"/>
          </a:xfrm>
        </p:grpSpPr>
        <p:sp>
          <p:nvSpPr>
            <p:cNvPr id="13" name="object 13" descr=""/>
            <p:cNvSpPr/>
            <p:nvPr/>
          </p:nvSpPr>
          <p:spPr>
            <a:xfrm>
              <a:off x="6505055" y="5138063"/>
              <a:ext cx="4335145" cy="0"/>
            </a:xfrm>
            <a:custGeom>
              <a:avLst/>
              <a:gdLst/>
              <a:ahLst/>
              <a:cxnLst/>
              <a:rect l="l" t="t" r="r" b="b"/>
              <a:pathLst>
                <a:path w="4335145" h="0">
                  <a:moveTo>
                    <a:pt x="0" y="0"/>
                  </a:moveTo>
                  <a:lnTo>
                    <a:pt x="4334883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05055" y="4292466"/>
              <a:ext cx="4335145" cy="0"/>
            </a:xfrm>
            <a:custGeom>
              <a:avLst/>
              <a:gdLst/>
              <a:ahLst/>
              <a:cxnLst/>
              <a:rect l="l" t="t" r="r" b="b"/>
              <a:pathLst>
                <a:path w="4335145" h="0">
                  <a:moveTo>
                    <a:pt x="0" y="0"/>
                  </a:moveTo>
                  <a:lnTo>
                    <a:pt x="4334883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05055" y="3453321"/>
              <a:ext cx="4335145" cy="0"/>
            </a:xfrm>
            <a:custGeom>
              <a:avLst/>
              <a:gdLst/>
              <a:ahLst/>
              <a:cxnLst/>
              <a:rect l="l" t="t" r="r" b="b"/>
              <a:pathLst>
                <a:path w="4335145" h="0">
                  <a:moveTo>
                    <a:pt x="0" y="0"/>
                  </a:moveTo>
                  <a:lnTo>
                    <a:pt x="4334883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05055" y="2607725"/>
              <a:ext cx="4335145" cy="0"/>
            </a:xfrm>
            <a:custGeom>
              <a:avLst/>
              <a:gdLst/>
              <a:ahLst/>
              <a:cxnLst/>
              <a:rect l="l" t="t" r="r" b="b"/>
              <a:pathLst>
                <a:path w="4335145" h="0">
                  <a:moveTo>
                    <a:pt x="0" y="0"/>
                  </a:moveTo>
                  <a:lnTo>
                    <a:pt x="4334883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807022" y="3040202"/>
              <a:ext cx="704850" cy="2095500"/>
            </a:xfrm>
            <a:custGeom>
              <a:avLst/>
              <a:gdLst/>
              <a:ahLst/>
              <a:cxnLst/>
              <a:rect l="l" t="t" r="r" b="b"/>
              <a:pathLst>
                <a:path w="704850" h="2095500">
                  <a:moveTo>
                    <a:pt x="676630" y="0"/>
                  </a:moveTo>
                  <a:lnTo>
                    <a:pt x="32270" y="0"/>
                  </a:lnTo>
                  <a:lnTo>
                    <a:pt x="28003" y="0"/>
                  </a:lnTo>
                  <a:lnTo>
                    <a:pt x="23876" y="812"/>
                  </a:lnTo>
                  <a:lnTo>
                    <a:pt x="0" y="27990"/>
                  </a:lnTo>
                  <a:lnTo>
                    <a:pt x="0" y="2095271"/>
                  </a:lnTo>
                  <a:lnTo>
                    <a:pt x="704621" y="2095271"/>
                  </a:lnTo>
                  <a:lnTo>
                    <a:pt x="704621" y="27990"/>
                  </a:lnTo>
                  <a:lnTo>
                    <a:pt x="680745" y="812"/>
                  </a:lnTo>
                  <a:lnTo>
                    <a:pt x="676630" y="0"/>
                  </a:lnTo>
                  <a:close/>
                </a:path>
              </a:pathLst>
            </a:custGeom>
            <a:solidFill>
              <a:srgbClr val="004E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13624" y="3143478"/>
              <a:ext cx="704850" cy="1991995"/>
            </a:xfrm>
            <a:custGeom>
              <a:avLst/>
              <a:gdLst/>
              <a:ahLst/>
              <a:cxnLst/>
              <a:rect l="l" t="t" r="r" b="b"/>
              <a:pathLst>
                <a:path w="704850" h="1991995">
                  <a:moveTo>
                    <a:pt x="676630" y="0"/>
                  </a:moveTo>
                  <a:lnTo>
                    <a:pt x="32283" y="0"/>
                  </a:lnTo>
                  <a:lnTo>
                    <a:pt x="28003" y="0"/>
                  </a:lnTo>
                  <a:lnTo>
                    <a:pt x="23888" y="825"/>
                  </a:lnTo>
                  <a:lnTo>
                    <a:pt x="0" y="28003"/>
                  </a:lnTo>
                  <a:lnTo>
                    <a:pt x="0" y="1991995"/>
                  </a:lnTo>
                  <a:lnTo>
                    <a:pt x="704634" y="1991995"/>
                  </a:lnTo>
                  <a:lnTo>
                    <a:pt x="704634" y="28003"/>
                  </a:lnTo>
                  <a:lnTo>
                    <a:pt x="680745" y="825"/>
                  </a:lnTo>
                  <a:lnTo>
                    <a:pt x="676630" y="0"/>
                  </a:lnTo>
                  <a:close/>
                </a:path>
              </a:pathLst>
            </a:custGeom>
            <a:solidFill>
              <a:srgbClr val="317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820238" y="3246754"/>
              <a:ext cx="704850" cy="1889125"/>
            </a:xfrm>
            <a:custGeom>
              <a:avLst/>
              <a:gdLst/>
              <a:ahLst/>
              <a:cxnLst/>
              <a:rect l="l" t="t" r="r" b="b"/>
              <a:pathLst>
                <a:path w="704850" h="1889125">
                  <a:moveTo>
                    <a:pt x="676617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825"/>
                  </a:lnTo>
                  <a:lnTo>
                    <a:pt x="0" y="28003"/>
                  </a:lnTo>
                  <a:lnTo>
                    <a:pt x="0" y="1888718"/>
                  </a:lnTo>
                  <a:lnTo>
                    <a:pt x="704621" y="1888718"/>
                  </a:lnTo>
                  <a:lnTo>
                    <a:pt x="704621" y="28003"/>
                  </a:lnTo>
                  <a:lnTo>
                    <a:pt x="680745" y="825"/>
                  </a:lnTo>
                  <a:lnTo>
                    <a:pt x="676617" y="0"/>
                  </a:lnTo>
                  <a:close/>
                </a:path>
              </a:pathLst>
            </a:custGeom>
            <a:solidFill>
              <a:srgbClr val="6E9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826840" y="3253219"/>
              <a:ext cx="704850" cy="1882775"/>
            </a:xfrm>
            <a:custGeom>
              <a:avLst/>
              <a:gdLst/>
              <a:ahLst/>
              <a:cxnLst/>
              <a:rect l="l" t="t" r="r" b="b"/>
              <a:pathLst>
                <a:path w="704850" h="1882775">
                  <a:moveTo>
                    <a:pt x="676630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812"/>
                  </a:lnTo>
                  <a:lnTo>
                    <a:pt x="0" y="27990"/>
                  </a:lnTo>
                  <a:lnTo>
                    <a:pt x="0" y="1882254"/>
                  </a:lnTo>
                  <a:lnTo>
                    <a:pt x="704621" y="1882254"/>
                  </a:lnTo>
                  <a:lnTo>
                    <a:pt x="704621" y="27990"/>
                  </a:lnTo>
                  <a:lnTo>
                    <a:pt x="680745" y="812"/>
                  </a:lnTo>
                  <a:lnTo>
                    <a:pt x="676630" y="0"/>
                  </a:lnTo>
                  <a:close/>
                </a:path>
              </a:pathLst>
            </a:custGeom>
            <a:solidFill>
              <a:srgbClr val="A9C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466345" y="5138063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4" h="0">
                  <a:moveTo>
                    <a:pt x="38709" y="0"/>
                  </a:moveTo>
                  <a:lnTo>
                    <a:pt x="0" y="0"/>
                  </a:lnTo>
                </a:path>
              </a:pathLst>
            </a:custGeom>
            <a:ln w="12909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202502" y="5064798"/>
            <a:ext cx="25082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45">
                <a:solidFill>
                  <a:srgbClr val="E0D6DE"/>
                </a:solidFill>
                <a:latin typeface="Verdana"/>
                <a:cs typeface="Verdana"/>
              </a:rPr>
              <a:t>$0.00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466345" y="4292467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09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977166" y="4219156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solidFill>
                  <a:srgbClr val="E0D6DE"/>
                </a:solidFill>
                <a:latin typeface="Verdana"/>
                <a:cs typeface="Verdana"/>
              </a:rPr>
              <a:t>$25,000.00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466345" y="3453321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09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977166" y="3380067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solidFill>
                  <a:srgbClr val="E0D6DE"/>
                </a:solidFill>
                <a:latin typeface="Verdana"/>
                <a:cs typeface="Verdana"/>
              </a:rPr>
              <a:t>$50,000.00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6466345" y="260772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09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5977166" y="2534590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solidFill>
                  <a:srgbClr val="E0D6DE"/>
                </a:solidFill>
                <a:latin typeface="Verdana"/>
                <a:cs typeface="Verdana"/>
              </a:rPr>
              <a:t>$75,000.00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6498388" y="2604296"/>
            <a:ext cx="668020" cy="2576830"/>
            <a:chOff x="6498388" y="2604296"/>
            <a:chExt cx="668020" cy="2576830"/>
          </a:xfrm>
        </p:grpSpPr>
        <p:sp>
          <p:nvSpPr>
            <p:cNvPr id="30" name="object 30" descr=""/>
            <p:cNvSpPr/>
            <p:nvPr/>
          </p:nvSpPr>
          <p:spPr>
            <a:xfrm>
              <a:off x="6505055" y="2610963"/>
              <a:ext cx="0" cy="2527935"/>
            </a:xfrm>
            <a:custGeom>
              <a:avLst/>
              <a:gdLst/>
              <a:ahLst/>
              <a:cxnLst/>
              <a:rect l="l" t="t" r="r" b="b"/>
              <a:pathLst>
                <a:path w="0" h="2527935">
                  <a:moveTo>
                    <a:pt x="0" y="2527747"/>
                  </a:moveTo>
                  <a:lnTo>
                    <a:pt x="0" y="0"/>
                  </a:lnTo>
                </a:path>
              </a:pathLst>
            </a:custGeom>
            <a:ln w="12910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59353" y="5135472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w="0" h="38735">
                  <a:moveTo>
                    <a:pt x="0" y="0"/>
                  </a:moveTo>
                  <a:lnTo>
                    <a:pt x="0" y="38732"/>
                  </a:lnTo>
                </a:path>
              </a:pathLst>
            </a:custGeom>
            <a:ln w="12910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6894385" y="5161511"/>
            <a:ext cx="53022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35">
                <a:solidFill>
                  <a:srgbClr val="E0D6DE"/>
                </a:solidFill>
                <a:latin typeface="Verdana"/>
                <a:cs typeface="Verdana"/>
              </a:rPr>
              <a:t>Young</a:t>
            </a:r>
            <a:r>
              <a:rPr dirty="0" sz="700" spc="-6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700" spc="-10">
                <a:solidFill>
                  <a:srgbClr val="E0D6DE"/>
                </a:solidFill>
                <a:latin typeface="Verdana"/>
                <a:cs typeface="Verdana"/>
              </a:rPr>
              <a:t>6dult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8165978" y="5135472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2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891488" y="5161511"/>
            <a:ext cx="54927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25">
                <a:solidFill>
                  <a:srgbClr val="E0D6DE"/>
                </a:solidFill>
                <a:latin typeface="Verdana"/>
                <a:cs typeface="Verdana"/>
              </a:rPr>
              <a:t>Middle-</a:t>
            </a:r>
            <a:r>
              <a:rPr dirty="0" sz="700" spc="-20">
                <a:solidFill>
                  <a:srgbClr val="E0D6DE"/>
                </a:solidFill>
                <a:latin typeface="Verdana"/>
                <a:cs typeface="Verdana"/>
              </a:rPr>
              <a:t>aged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9172578" y="5135472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2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9047136" y="5161511"/>
            <a:ext cx="25082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10">
                <a:solidFill>
                  <a:srgbClr val="E0D6DE"/>
                </a:solidFill>
                <a:latin typeface="Verdana"/>
                <a:cs typeface="Verdana"/>
              </a:rPr>
              <a:t>6dult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10179189" y="5135472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2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 txBox="1"/>
          <p:nvPr/>
        </p:nvSpPr>
        <p:spPr>
          <a:xfrm>
            <a:off x="10029711" y="5161511"/>
            <a:ext cx="29908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10">
                <a:solidFill>
                  <a:srgbClr val="E0D6DE"/>
                </a:solidFill>
                <a:latin typeface="Verdana"/>
                <a:cs typeface="Verdana"/>
              </a:rPr>
              <a:t>Senior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6508294" y="5135472"/>
            <a:ext cx="4328795" cy="0"/>
          </a:xfrm>
          <a:custGeom>
            <a:avLst/>
            <a:gdLst/>
            <a:ahLst/>
            <a:cxnLst/>
            <a:rect l="l" t="t" r="r" b="b"/>
            <a:pathLst>
              <a:path w="4328795" h="0">
                <a:moveTo>
                  <a:pt x="0" y="0"/>
                </a:moveTo>
                <a:lnTo>
                  <a:pt x="4328406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0" name="object 40" descr="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87375" y="3063875"/>
            <a:ext cx="7179309" cy="539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100">
                <a:solidFill>
                  <a:srgbClr val="96B7FF"/>
                </a:solidFill>
                <a:latin typeface="Verdana"/>
                <a:cs typeface="Verdana"/>
              </a:rPr>
              <a:t>Power</a:t>
            </a:r>
            <a:r>
              <a:rPr dirty="0" sz="3350" spc="-40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3350" spc="-175">
                <a:solidFill>
                  <a:srgbClr val="96B7FF"/>
                </a:solidFill>
                <a:latin typeface="Verdana"/>
                <a:cs typeface="Verdana"/>
              </a:rPr>
              <a:t>BI</a:t>
            </a:r>
            <a:r>
              <a:rPr dirty="0" sz="3350" spc="-40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3350">
                <a:solidFill>
                  <a:srgbClr val="96B7FF"/>
                </a:solidFill>
                <a:latin typeface="Verdana"/>
                <a:cs typeface="Verdana"/>
              </a:rPr>
              <a:t>Dashboard:</a:t>
            </a:r>
            <a:r>
              <a:rPr dirty="0" sz="3350" spc="-40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3350" spc="-35">
                <a:solidFill>
                  <a:srgbClr val="96B7FF"/>
                </a:solidFill>
                <a:latin typeface="Verdana"/>
                <a:cs typeface="Verdana"/>
              </a:rPr>
              <a:t>Key</a:t>
            </a:r>
            <a:r>
              <a:rPr dirty="0" sz="3350" spc="-40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3350" spc="125">
                <a:solidFill>
                  <a:srgbClr val="96B7FF"/>
                </a:solidFill>
                <a:latin typeface="Verdana"/>
                <a:cs typeface="Verdana"/>
              </a:rPr>
              <a:t>Metrics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3911600"/>
            <a:ext cx="502221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An</a:t>
            </a:r>
            <a:r>
              <a:rPr dirty="0" sz="1350" spc="-13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interactive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0">
                <a:solidFill>
                  <a:srgbClr val="E0D6DE"/>
                </a:solidFill>
                <a:latin typeface="Verdana"/>
                <a:cs typeface="Verdana"/>
              </a:rPr>
              <a:t>dashboard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in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40">
                <a:solidFill>
                  <a:srgbClr val="E0D6DE"/>
                </a:solidFill>
                <a:latin typeface="Verdana"/>
                <a:cs typeface="Verdana"/>
              </a:rPr>
              <a:t>Power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110">
                <a:solidFill>
                  <a:srgbClr val="E0D6DE"/>
                </a:solidFill>
                <a:latin typeface="Verdana"/>
                <a:cs typeface="Verdana"/>
              </a:rPr>
              <a:t>BI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60">
                <a:solidFill>
                  <a:srgbClr val="E0D6DE"/>
                </a:solidFill>
                <a:latin typeface="Verdana"/>
                <a:cs typeface="Verdana"/>
              </a:rPr>
              <a:t>presents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55">
                <a:solidFill>
                  <a:srgbClr val="E0D6DE"/>
                </a:solidFill>
                <a:latin typeface="Verdana"/>
                <a:cs typeface="Verdana"/>
              </a:rPr>
              <a:t>insights</a:t>
            </a:r>
            <a:r>
              <a:rPr dirty="0" sz="1350" spc="-1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350" spc="-30">
                <a:solidFill>
                  <a:srgbClr val="E0D6DE"/>
                </a:solidFill>
                <a:latin typeface="Verdana"/>
                <a:cs typeface="Verdana"/>
              </a:rPr>
              <a:t>visually.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82445" y="4336414"/>
            <a:ext cx="1302385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50" spc="-70">
                <a:solidFill>
                  <a:srgbClr val="E0D6DE"/>
                </a:solidFill>
                <a:latin typeface="Verdana"/>
                <a:cs typeface="Verdana"/>
              </a:rPr>
              <a:t>3.9K</a:t>
            </a:r>
            <a:endParaRPr sz="4450">
              <a:latin typeface="Verdana"/>
              <a:cs typeface="Verdana"/>
            </a:endParaRPr>
          </a:p>
          <a:p>
            <a:pPr marL="48260">
              <a:lnSpc>
                <a:spcPct val="100000"/>
              </a:lnSpc>
              <a:spcBef>
                <a:spcPts val="1435"/>
              </a:spcBef>
            </a:pPr>
            <a:r>
              <a:rPr dirty="0" sz="1650" spc="50">
                <a:solidFill>
                  <a:srgbClr val="E0D6DE"/>
                </a:solidFill>
                <a:latin typeface="Verdana"/>
                <a:cs typeface="Verdana"/>
              </a:rPr>
              <a:t>Customers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68964" y="4336414"/>
            <a:ext cx="2492375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10">
                <a:solidFill>
                  <a:srgbClr val="E0D6DE"/>
                </a:solidFill>
                <a:latin typeface="Verdana"/>
                <a:cs typeface="Verdana"/>
              </a:rPr>
              <a:t>$59.76</a:t>
            </a:r>
            <a:endParaRPr sz="4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 spc="10">
                <a:solidFill>
                  <a:srgbClr val="E0D6DE"/>
                </a:solidFill>
                <a:latin typeface="Verdana"/>
                <a:cs typeface="Verdana"/>
              </a:rPr>
              <a:t>Avg.</a:t>
            </a:r>
            <a:r>
              <a:rPr dirty="0" sz="1650" spc="-4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10">
                <a:solidFill>
                  <a:srgbClr val="E0D6DE"/>
                </a:solidFill>
                <a:latin typeface="Verdana"/>
                <a:cs typeface="Verdana"/>
              </a:rPr>
              <a:t>Purchase</a:t>
            </a:r>
            <a:r>
              <a:rPr dirty="0" sz="1650" spc="-4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E0D6DE"/>
                </a:solidFill>
                <a:latin typeface="Verdana"/>
                <a:cs typeface="Verdana"/>
              </a:rPr>
              <a:t>Amount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39061" y="4336414"/>
            <a:ext cx="2114550" cy="1139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4450" spc="-20">
                <a:solidFill>
                  <a:srgbClr val="E0D6DE"/>
                </a:solidFill>
                <a:latin typeface="Verdana"/>
                <a:cs typeface="Verdana"/>
              </a:rPr>
              <a:t>3.75</a:t>
            </a:r>
            <a:endParaRPr sz="4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435"/>
              </a:spcBef>
            </a:pP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Avg.</a:t>
            </a:r>
            <a:r>
              <a:rPr dirty="0" sz="1650" spc="-30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E0D6DE"/>
                </a:solidFill>
                <a:latin typeface="Verdana"/>
                <a:cs typeface="Verdana"/>
              </a:rPr>
              <a:t>Review</a:t>
            </a:r>
            <a:r>
              <a:rPr dirty="0" sz="1650" spc="-25">
                <a:solidFill>
                  <a:srgbClr val="E0D6DE"/>
                </a:solidFill>
                <a:latin typeface="Verdana"/>
                <a:cs typeface="Verdana"/>
              </a:rPr>
              <a:t> </a:t>
            </a:r>
            <a:r>
              <a:rPr dirty="0" sz="1650" spc="40">
                <a:solidFill>
                  <a:srgbClr val="E0D6DE"/>
                </a:solidFill>
                <a:latin typeface="Verdana"/>
                <a:cs typeface="Verdana"/>
              </a:rPr>
              <a:t>Rating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7" name="object 7" descr="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1006475"/>
            <a:ext cx="555942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75"/>
              <a:t>Dashboard</a:t>
            </a:r>
            <a:r>
              <a:rPr dirty="0" spc="-395"/>
              <a:t> </a:t>
            </a:r>
            <a:r>
              <a:rPr dirty="0" spc="50"/>
              <a:t>Visualizations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87375" y="1973262"/>
            <a:ext cx="427863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-320">
                <a:solidFill>
                  <a:srgbClr val="96B7FF"/>
                </a:solidFill>
                <a:latin typeface="Verdana"/>
                <a:cs typeface="Verdana"/>
              </a:rPr>
              <a:t>%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100">
                <a:solidFill>
                  <a:srgbClr val="96B7FF"/>
                </a:solidFill>
                <a:latin typeface="Verdana"/>
                <a:cs typeface="Verdana"/>
              </a:rPr>
              <a:t>of</a:t>
            </a:r>
            <a:r>
              <a:rPr dirty="0" sz="1650" spc="-185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65">
                <a:solidFill>
                  <a:srgbClr val="96B7FF"/>
                </a:solidFill>
                <a:latin typeface="Verdana"/>
                <a:cs typeface="Verdana"/>
              </a:rPr>
              <a:t>Customers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by</a:t>
            </a:r>
            <a:r>
              <a:rPr dirty="0" sz="1650" spc="-185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75">
                <a:solidFill>
                  <a:srgbClr val="96B7FF"/>
                </a:solidFill>
                <a:latin typeface="Verdana"/>
                <a:cs typeface="Verdana"/>
              </a:rPr>
              <a:t>Subscription</a:t>
            </a:r>
            <a:r>
              <a:rPr dirty="0" sz="1650" spc="-1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-10">
                <a:solidFill>
                  <a:srgbClr val="96B7FF"/>
                </a:solidFill>
                <a:latin typeface="Verdana"/>
                <a:cs typeface="Verdana"/>
              </a:rPr>
              <a:t>Status</a:t>
            </a:r>
            <a:endParaRPr sz="1650">
              <a:latin typeface="Verdana"/>
              <a:cs typeface="Verdan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1822" y="2535089"/>
            <a:ext cx="2382333" cy="238238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7925" y="5038725"/>
            <a:ext cx="171450" cy="17145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686875" y="5016501"/>
            <a:ext cx="2838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80">
                <a:solidFill>
                  <a:srgbClr val="E0D6DE"/>
                </a:solidFill>
                <a:latin typeface="Verdana"/>
                <a:cs typeface="Verdana"/>
              </a:rPr>
              <a:t>Yes</a:t>
            </a:r>
            <a:endParaRPr sz="1350">
              <a:latin typeface="Verdana"/>
              <a:cs typeface="Verdana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2775" y="5038725"/>
            <a:ext cx="171450" cy="17145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383114" y="5016501"/>
            <a:ext cx="2533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E0D6DE"/>
                </a:solidFill>
                <a:latin typeface="Verdana"/>
                <a:cs typeface="Verdana"/>
              </a:rPr>
              <a:t>No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920930" y="1973262"/>
            <a:ext cx="234632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Revenue</a:t>
            </a:r>
            <a:r>
              <a:rPr dirty="0" sz="1650" spc="-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>
                <a:solidFill>
                  <a:srgbClr val="96B7FF"/>
                </a:solidFill>
                <a:latin typeface="Verdana"/>
                <a:cs typeface="Verdana"/>
              </a:rPr>
              <a:t>by</a:t>
            </a:r>
            <a:r>
              <a:rPr dirty="0" sz="1650" spc="-90">
                <a:solidFill>
                  <a:srgbClr val="96B7FF"/>
                </a:solidFill>
                <a:latin typeface="Verdana"/>
                <a:cs typeface="Verdana"/>
              </a:rPr>
              <a:t> </a:t>
            </a:r>
            <a:r>
              <a:rPr dirty="0" sz="1650" spc="55">
                <a:solidFill>
                  <a:srgbClr val="96B7FF"/>
                </a:solidFill>
                <a:latin typeface="Verdana"/>
                <a:cs typeface="Verdana"/>
              </a:rPr>
              <a:t>Category</a:t>
            </a:r>
            <a:endParaRPr sz="1650">
              <a:latin typeface="Verdana"/>
              <a:cs typeface="Verdan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462484" y="2518508"/>
            <a:ext cx="4381500" cy="2540635"/>
            <a:chOff x="6462484" y="2518508"/>
            <a:chExt cx="4381500" cy="2540635"/>
          </a:xfrm>
        </p:grpSpPr>
        <p:sp>
          <p:nvSpPr>
            <p:cNvPr id="11" name="object 11" descr=""/>
            <p:cNvSpPr/>
            <p:nvPr/>
          </p:nvSpPr>
          <p:spPr>
            <a:xfrm>
              <a:off x="6507887" y="5052339"/>
              <a:ext cx="4332605" cy="0"/>
            </a:xfrm>
            <a:custGeom>
              <a:avLst/>
              <a:gdLst/>
              <a:ahLst/>
              <a:cxnLst/>
              <a:rect l="l" t="t" r="r" b="b"/>
              <a:pathLst>
                <a:path w="4332605" h="0">
                  <a:moveTo>
                    <a:pt x="0" y="0"/>
                  </a:moveTo>
                  <a:lnTo>
                    <a:pt x="4332051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07887" y="4206742"/>
              <a:ext cx="4332605" cy="0"/>
            </a:xfrm>
            <a:custGeom>
              <a:avLst/>
              <a:gdLst/>
              <a:ahLst/>
              <a:cxnLst/>
              <a:rect l="l" t="t" r="r" b="b"/>
              <a:pathLst>
                <a:path w="4332605" h="0">
                  <a:moveTo>
                    <a:pt x="0" y="0"/>
                  </a:moveTo>
                  <a:lnTo>
                    <a:pt x="4332051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507887" y="3367597"/>
              <a:ext cx="4332605" cy="0"/>
            </a:xfrm>
            <a:custGeom>
              <a:avLst/>
              <a:gdLst/>
              <a:ahLst/>
              <a:cxnLst/>
              <a:rect l="l" t="t" r="r" b="b"/>
              <a:pathLst>
                <a:path w="4332605" h="0">
                  <a:moveTo>
                    <a:pt x="0" y="0"/>
                  </a:moveTo>
                  <a:lnTo>
                    <a:pt x="4332051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507887" y="2522001"/>
              <a:ext cx="4332605" cy="0"/>
            </a:xfrm>
            <a:custGeom>
              <a:avLst/>
              <a:gdLst/>
              <a:ahLst/>
              <a:cxnLst/>
              <a:rect l="l" t="t" r="r" b="b"/>
              <a:pathLst>
                <a:path w="4332605" h="0">
                  <a:moveTo>
                    <a:pt x="0" y="0"/>
                  </a:moveTo>
                  <a:lnTo>
                    <a:pt x="4332051" y="0"/>
                  </a:lnTo>
                </a:path>
              </a:pathLst>
            </a:custGeom>
            <a:ln w="6454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809651" y="2941573"/>
              <a:ext cx="704215" cy="2108200"/>
            </a:xfrm>
            <a:custGeom>
              <a:avLst/>
              <a:gdLst/>
              <a:ahLst/>
              <a:cxnLst/>
              <a:rect l="l" t="t" r="r" b="b"/>
              <a:pathLst>
                <a:path w="704215" h="2108200">
                  <a:moveTo>
                    <a:pt x="676173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812"/>
                  </a:lnTo>
                  <a:lnTo>
                    <a:pt x="0" y="27990"/>
                  </a:lnTo>
                  <a:lnTo>
                    <a:pt x="0" y="2108174"/>
                  </a:lnTo>
                  <a:lnTo>
                    <a:pt x="704164" y="2108174"/>
                  </a:lnTo>
                  <a:lnTo>
                    <a:pt x="704164" y="27990"/>
                  </a:lnTo>
                  <a:lnTo>
                    <a:pt x="680288" y="812"/>
                  </a:lnTo>
                  <a:lnTo>
                    <a:pt x="676173" y="0"/>
                  </a:lnTo>
                  <a:close/>
                </a:path>
              </a:pathLst>
            </a:custGeom>
            <a:solidFill>
              <a:srgbClr val="004E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815605" y="3367595"/>
              <a:ext cx="704215" cy="1682750"/>
            </a:xfrm>
            <a:custGeom>
              <a:avLst/>
              <a:gdLst/>
              <a:ahLst/>
              <a:cxnLst/>
              <a:rect l="l" t="t" r="r" b="b"/>
              <a:pathLst>
                <a:path w="704215" h="1682750">
                  <a:moveTo>
                    <a:pt x="676160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812"/>
                  </a:lnTo>
                  <a:lnTo>
                    <a:pt x="0" y="27990"/>
                  </a:lnTo>
                  <a:lnTo>
                    <a:pt x="0" y="1682153"/>
                  </a:lnTo>
                  <a:lnTo>
                    <a:pt x="704151" y="1682153"/>
                  </a:lnTo>
                  <a:lnTo>
                    <a:pt x="704151" y="27990"/>
                  </a:lnTo>
                  <a:lnTo>
                    <a:pt x="680275" y="812"/>
                  </a:lnTo>
                  <a:lnTo>
                    <a:pt x="676160" y="0"/>
                  </a:lnTo>
                  <a:close/>
                </a:path>
              </a:pathLst>
            </a:custGeom>
            <a:solidFill>
              <a:srgbClr val="317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21547" y="3787165"/>
              <a:ext cx="704215" cy="1263015"/>
            </a:xfrm>
            <a:custGeom>
              <a:avLst/>
              <a:gdLst/>
              <a:ahLst/>
              <a:cxnLst/>
              <a:rect l="l" t="t" r="r" b="b"/>
              <a:pathLst>
                <a:path w="704215" h="1263014">
                  <a:moveTo>
                    <a:pt x="676173" y="0"/>
                  </a:moveTo>
                  <a:lnTo>
                    <a:pt x="32270" y="0"/>
                  </a:lnTo>
                  <a:lnTo>
                    <a:pt x="27990" y="0"/>
                  </a:lnTo>
                  <a:lnTo>
                    <a:pt x="23876" y="812"/>
                  </a:lnTo>
                  <a:lnTo>
                    <a:pt x="0" y="27990"/>
                  </a:lnTo>
                  <a:lnTo>
                    <a:pt x="0" y="1262583"/>
                  </a:lnTo>
                  <a:lnTo>
                    <a:pt x="704164" y="1262583"/>
                  </a:lnTo>
                  <a:lnTo>
                    <a:pt x="704164" y="27990"/>
                  </a:lnTo>
                  <a:lnTo>
                    <a:pt x="680288" y="812"/>
                  </a:lnTo>
                  <a:lnTo>
                    <a:pt x="676173" y="0"/>
                  </a:lnTo>
                  <a:close/>
                </a:path>
              </a:pathLst>
            </a:custGeom>
            <a:solidFill>
              <a:srgbClr val="6E9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827488" y="4206735"/>
              <a:ext cx="704215" cy="843280"/>
            </a:xfrm>
            <a:custGeom>
              <a:avLst/>
              <a:gdLst/>
              <a:ahLst/>
              <a:cxnLst/>
              <a:rect l="l" t="t" r="r" b="b"/>
              <a:pathLst>
                <a:path w="704215" h="843279">
                  <a:moveTo>
                    <a:pt x="676173" y="0"/>
                  </a:moveTo>
                  <a:lnTo>
                    <a:pt x="32283" y="0"/>
                  </a:lnTo>
                  <a:lnTo>
                    <a:pt x="28003" y="0"/>
                  </a:lnTo>
                  <a:lnTo>
                    <a:pt x="23876" y="825"/>
                  </a:lnTo>
                  <a:lnTo>
                    <a:pt x="0" y="27990"/>
                  </a:lnTo>
                  <a:lnTo>
                    <a:pt x="0" y="843013"/>
                  </a:lnTo>
                  <a:lnTo>
                    <a:pt x="704164" y="843013"/>
                  </a:lnTo>
                  <a:lnTo>
                    <a:pt x="704164" y="27990"/>
                  </a:lnTo>
                  <a:lnTo>
                    <a:pt x="680288" y="825"/>
                  </a:lnTo>
                  <a:lnTo>
                    <a:pt x="676173" y="0"/>
                  </a:lnTo>
                  <a:close/>
                </a:path>
              </a:pathLst>
            </a:custGeom>
            <a:solidFill>
              <a:srgbClr val="A9C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69152" y="5052339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4" h="0">
                  <a:moveTo>
                    <a:pt x="38735" y="0"/>
                  </a:moveTo>
                  <a:lnTo>
                    <a:pt x="0" y="0"/>
                  </a:lnTo>
                </a:path>
              </a:pathLst>
            </a:custGeom>
            <a:ln w="12909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205321" y="4979073"/>
            <a:ext cx="25082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45">
                <a:solidFill>
                  <a:srgbClr val="E0D6DE"/>
                </a:solidFill>
                <a:latin typeface="Verdana"/>
                <a:cs typeface="Verdana"/>
              </a:rPr>
              <a:t>$0.00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469152" y="4206742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5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5979998" y="4133431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solidFill>
                  <a:srgbClr val="E0D6DE"/>
                </a:solidFill>
                <a:latin typeface="Verdana"/>
                <a:cs typeface="Verdana"/>
              </a:rPr>
              <a:t>$30,000.00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6469152" y="3367597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5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5979998" y="3294342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65">
                <a:solidFill>
                  <a:srgbClr val="E0D6DE"/>
                </a:solidFill>
                <a:latin typeface="Verdana"/>
                <a:cs typeface="Verdana"/>
              </a:rPr>
              <a:t>$G0,000.00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6469152" y="2522001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 h="0">
                <a:moveTo>
                  <a:pt x="38735" y="0"/>
                </a:moveTo>
                <a:lnTo>
                  <a:pt x="0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5979998" y="2448865"/>
            <a:ext cx="47625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50">
                <a:solidFill>
                  <a:srgbClr val="E0D6DE"/>
                </a:solidFill>
                <a:latin typeface="Verdana"/>
                <a:cs typeface="Verdana"/>
              </a:rPr>
              <a:t>$90,000.00</a:t>
            </a:r>
            <a:endParaRPr sz="700">
              <a:latin typeface="Verdana"/>
              <a:cs typeface="Verdana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501220" y="2518559"/>
            <a:ext cx="667385" cy="2576830"/>
            <a:chOff x="6501220" y="2518559"/>
            <a:chExt cx="667385" cy="2576830"/>
          </a:xfrm>
        </p:grpSpPr>
        <p:sp>
          <p:nvSpPr>
            <p:cNvPr id="28" name="object 28" descr=""/>
            <p:cNvSpPr/>
            <p:nvPr/>
          </p:nvSpPr>
          <p:spPr>
            <a:xfrm>
              <a:off x="6507888" y="2525226"/>
              <a:ext cx="0" cy="2527935"/>
            </a:xfrm>
            <a:custGeom>
              <a:avLst/>
              <a:gdLst/>
              <a:ahLst/>
              <a:cxnLst/>
              <a:rect l="l" t="t" r="r" b="b"/>
              <a:pathLst>
                <a:path w="0" h="2527935">
                  <a:moveTo>
                    <a:pt x="0" y="2527759"/>
                  </a:moveTo>
                  <a:lnTo>
                    <a:pt x="0" y="0"/>
                  </a:lnTo>
                </a:path>
              </a:pathLst>
            </a:custGeom>
            <a:ln w="12910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161766" y="5049748"/>
              <a:ext cx="0" cy="38735"/>
            </a:xfrm>
            <a:custGeom>
              <a:avLst/>
              <a:gdLst/>
              <a:ahLst/>
              <a:cxnLst/>
              <a:rect l="l" t="t" r="r" b="b"/>
              <a:pathLst>
                <a:path w="0" h="38735">
                  <a:moveTo>
                    <a:pt x="0" y="0"/>
                  </a:moveTo>
                  <a:lnTo>
                    <a:pt x="0" y="38734"/>
                  </a:lnTo>
                </a:path>
              </a:pathLst>
            </a:custGeom>
            <a:ln w="12910">
              <a:solidFill>
                <a:srgbClr val="E0D6D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6971271" y="5075786"/>
            <a:ext cx="38100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10">
                <a:solidFill>
                  <a:srgbClr val="E0D6DE"/>
                </a:solidFill>
                <a:latin typeface="Verdana"/>
                <a:cs typeface="Verdana"/>
              </a:rPr>
              <a:t>Clothing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1" name="object 31" descr=""/>
          <p:cNvSpPr/>
          <p:nvPr/>
        </p:nvSpPr>
        <p:spPr>
          <a:xfrm>
            <a:off x="8167718" y="5049748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4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7913357" y="5075786"/>
            <a:ext cx="508634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20">
                <a:solidFill>
                  <a:srgbClr val="E0D6DE"/>
                </a:solidFill>
                <a:latin typeface="Verdana"/>
                <a:cs typeface="Verdana"/>
              </a:rPr>
              <a:t>6ccessories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9173657" y="5049748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4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8963202" y="5075786"/>
            <a:ext cx="421005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10">
                <a:solidFill>
                  <a:srgbClr val="E0D6DE"/>
                </a:solidFill>
                <a:latin typeface="Verdana"/>
                <a:cs typeface="Verdana"/>
              </a:rPr>
              <a:t>Footwear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0179608" y="5049748"/>
            <a:ext cx="0" cy="38735"/>
          </a:xfrm>
          <a:custGeom>
            <a:avLst/>
            <a:gdLst/>
            <a:ahLst/>
            <a:cxnLst/>
            <a:rect l="l" t="t" r="r" b="b"/>
            <a:pathLst>
              <a:path w="0" h="38735">
                <a:moveTo>
                  <a:pt x="0" y="0"/>
                </a:moveTo>
                <a:lnTo>
                  <a:pt x="0" y="38734"/>
                </a:lnTo>
              </a:path>
            </a:pathLst>
          </a:custGeom>
          <a:ln w="12910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9943541" y="5075786"/>
            <a:ext cx="472440" cy="133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" spc="-20">
                <a:solidFill>
                  <a:srgbClr val="E0D6DE"/>
                </a:solidFill>
                <a:latin typeface="Verdana"/>
                <a:cs typeface="Verdana"/>
              </a:rPr>
              <a:t>Outerwear</a:t>
            </a:r>
            <a:endParaRPr sz="700">
              <a:latin typeface="Verdana"/>
              <a:cs typeface="Verdana"/>
            </a:endParaRPr>
          </a:p>
        </p:txBody>
      </p:sp>
      <p:sp>
        <p:nvSpPr>
          <p:cNvPr id="37" name="object 37" descr=""/>
          <p:cNvSpPr/>
          <p:nvPr/>
        </p:nvSpPr>
        <p:spPr>
          <a:xfrm>
            <a:off x="6511126" y="5049748"/>
            <a:ext cx="4325620" cy="0"/>
          </a:xfrm>
          <a:custGeom>
            <a:avLst/>
            <a:gdLst/>
            <a:ahLst/>
            <a:cxnLst/>
            <a:rect l="l" t="t" r="r" b="b"/>
            <a:pathLst>
              <a:path w="4325620" h="0">
                <a:moveTo>
                  <a:pt x="0" y="0"/>
                </a:moveTo>
                <a:lnTo>
                  <a:pt x="4325587" y="0"/>
                </a:lnTo>
              </a:path>
            </a:pathLst>
          </a:custGeom>
          <a:ln w="12909">
            <a:solidFill>
              <a:srgbClr val="E0D6D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8" name="object 38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0244" y="5926073"/>
            <a:ext cx="1754504" cy="41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terms:created xsi:type="dcterms:W3CDTF">2025-12-31T05:41:57Z</dcterms:created>
  <dcterms:modified xsi:type="dcterms:W3CDTF">2025-12-31T05:41:57Z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2025-12-31T00:00:00Z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2025-12-31T00:00:00Z</vt:filetime>
  </property>
  <property fmtid="{D5CDD505-2E9C-101B-9397-08002B2CF9AE}" pid="5" name="Producer">
    <vt:lpwstr>GPL Ghostscript 9.56.1</vt:lpwstr>
  </property>
</Properties>
</file>